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443" r:id="rId2"/>
    <p:sldId id="482" r:id="rId3"/>
    <p:sldId id="481" r:id="rId4"/>
    <p:sldId id="484" r:id="rId5"/>
    <p:sldId id="483" r:id="rId6"/>
    <p:sldId id="496" r:id="rId7"/>
    <p:sldId id="486" r:id="rId8"/>
    <p:sldId id="487" r:id="rId9"/>
    <p:sldId id="415" r:id="rId10"/>
    <p:sldId id="489" r:id="rId11"/>
    <p:sldId id="490" r:id="rId12"/>
    <p:sldId id="491" r:id="rId13"/>
    <p:sldId id="494" r:id="rId14"/>
    <p:sldId id="493" r:id="rId15"/>
    <p:sldId id="492" r:id="rId16"/>
    <p:sldId id="446" r:id="rId17"/>
    <p:sldId id="445" r:id="rId18"/>
    <p:sldId id="448" r:id="rId19"/>
    <p:sldId id="449" r:id="rId20"/>
    <p:sldId id="452" r:id="rId21"/>
    <p:sldId id="453" r:id="rId22"/>
    <p:sldId id="479" r:id="rId23"/>
    <p:sldId id="477" r:id="rId24"/>
    <p:sldId id="480" r:id="rId25"/>
    <p:sldId id="454" r:id="rId26"/>
    <p:sldId id="455" r:id="rId27"/>
    <p:sldId id="456" r:id="rId28"/>
    <p:sldId id="457" r:id="rId29"/>
    <p:sldId id="458" r:id="rId30"/>
    <p:sldId id="459" r:id="rId31"/>
    <p:sldId id="460" r:id="rId32"/>
    <p:sldId id="461" r:id="rId33"/>
    <p:sldId id="462" r:id="rId34"/>
    <p:sldId id="463" r:id="rId35"/>
    <p:sldId id="465" r:id="rId36"/>
    <p:sldId id="464" r:id="rId37"/>
    <p:sldId id="466" r:id="rId38"/>
    <p:sldId id="471" r:id="rId39"/>
    <p:sldId id="472" r:id="rId40"/>
    <p:sldId id="469" r:id="rId41"/>
    <p:sldId id="473" r:id="rId42"/>
    <p:sldId id="474" r:id="rId43"/>
    <p:sldId id="467" r:id="rId44"/>
    <p:sldId id="475" r:id="rId45"/>
    <p:sldId id="485" r:id="rId46"/>
    <p:sldId id="478" r:id="rId47"/>
    <p:sldId id="495"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B09"/>
    <a:srgbClr val="F9F9F9"/>
    <a:srgbClr val="65B2FF"/>
    <a:srgbClr val="3399FF"/>
    <a:srgbClr val="13343D"/>
    <a:srgbClr val="184830"/>
    <a:srgbClr val="A27B00"/>
    <a:srgbClr val="FF9933"/>
    <a:srgbClr val="26744D"/>
    <a:srgbClr val="92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4" autoAdjust="0"/>
    <p:restoredTop sz="98387" autoAdjust="0"/>
  </p:normalViewPr>
  <p:slideViewPr>
    <p:cSldViewPr>
      <p:cViewPr>
        <p:scale>
          <a:sx n="70" d="100"/>
          <a:sy n="70" d="100"/>
        </p:scale>
        <p:origin x="-1968" y="-4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01D1A-8C27-407F-BFF1-51029F6A3933}" type="datetimeFigureOut">
              <a:rPr lang="it-IT" smtClean="0"/>
              <a:pPr/>
              <a:t>09/12/2014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DD0F1-566B-4DF6-8468-7DDC27E11C96}" type="slidenum">
              <a:rPr lang="it-IT" smtClean="0"/>
              <a:pPr/>
              <a:t>‹N›</a:t>
            </a:fld>
            <a:endParaRPr lang="it-IT"/>
          </a:p>
        </p:txBody>
      </p:sp>
    </p:spTree>
    <p:extLst>
      <p:ext uri="{BB962C8B-B14F-4D97-AF65-F5344CB8AC3E}">
        <p14:creationId xmlns:p14="http://schemas.microsoft.com/office/powerpoint/2010/main" val="211687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26/11/2014</a:t>
            </a:r>
            <a:endParaRPr lang="it-IT"/>
          </a:p>
        </p:txBody>
      </p:sp>
      <p:sp>
        <p:nvSpPr>
          <p:cNvPr id="6" name="Segnaposto piè di pagina 5"/>
          <p:cNvSpPr>
            <a:spLocks noGrp="1"/>
          </p:cNvSpPr>
          <p:nvPr>
            <p:ph type="ftr" sz="quarter" idx="11"/>
          </p:nvPr>
        </p:nvSpPr>
        <p:spPr/>
        <p:txBody>
          <a:bodyPr/>
          <a:lstStyle/>
          <a:p>
            <a:r>
              <a:rPr lang="it-IT" smtClean="0"/>
              <a:t>a cura di Mariella Spinosi</a:t>
            </a:r>
            <a:endParaRPr lang="it-IT"/>
          </a:p>
        </p:txBody>
      </p:sp>
      <p:sp>
        <p:nvSpPr>
          <p:cNvPr id="7" name="Segnaposto numero diapositiva 6"/>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26/11/2014</a:t>
            </a:r>
            <a:endParaRPr lang="it-IT"/>
          </a:p>
        </p:txBody>
      </p:sp>
      <p:sp>
        <p:nvSpPr>
          <p:cNvPr id="8" name="Segnaposto piè di pagina 7"/>
          <p:cNvSpPr>
            <a:spLocks noGrp="1"/>
          </p:cNvSpPr>
          <p:nvPr>
            <p:ph type="ftr" sz="quarter" idx="11"/>
          </p:nvPr>
        </p:nvSpPr>
        <p:spPr/>
        <p:txBody>
          <a:bodyPr/>
          <a:lstStyle/>
          <a:p>
            <a:r>
              <a:rPr lang="it-IT" smtClean="0"/>
              <a:t>a cura di Mariella Spinosi</a:t>
            </a:r>
            <a:endParaRPr lang="it-IT"/>
          </a:p>
        </p:txBody>
      </p:sp>
      <p:sp>
        <p:nvSpPr>
          <p:cNvPr id="9" name="Segnaposto numero diapositiva 8"/>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26/11/2014</a:t>
            </a:r>
            <a:endParaRPr lang="it-IT"/>
          </a:p>
        </p:txBody>
      </p:sp>
      <p:sp>
        <p:nvSpPr>
          <p:cNvPr id="4" name="Segnaposto piè di pagina 3"/>
          <p:cNvSpPr>
            <a:spLocks noGrp="1"/>
          </p:cNvSpPr>
          <p:nvPr>
            <p:ph type="ftr" sz="quarter" idx="11"/>
          </p:nvPr>
        </p:nvSpPr>
        <p:spPr/>
        <p:txBody>
          <a:bodyPr/>
          <a:lstStyle/>
          <a:p>
            <a:r>
              <a:rPr lang="it-IT" smtClean="0"/>
              <a:t>a cura di Mariella Spinosi</a:t>
            </a:r>
            <a:endParaRPr lang="it-IT"/>
          </a:p>
        </p:txBody>
      </p:sp>
      <p:sp>
        <p:nvSpPr>
          <p:cNvPr id="5" name="Segnaposto numero diapositiva 4"/>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26/11/2014</a:t>
            </a:r>
            <a:endParaRPr lang="it-IT"/>
          </a:p>
        </p:txBody>
      </p:sp>
      <p:sp>
        <p:nvSpPr>
          <p:cNvPr id="3" name="Segnaposto piè di pagina 2"/>
          <p:cNvSpPr>
            <a:spLocks noGrp="1"/>
          </p:cNvSpPr>
          <p:nvPr>
            <p:ph type="ftr" sz="quarter" idx="11"/>
          </p:nvPr>
        </p:nvSpPr>
        <p:spPr/>
        <p:txBody>
          <a:bodyPr/>
          <a:lstStyle/>
          <a:p>
            <a:r>
              <a:rPr lang="it-IT" smtClean="0"/>
              <a:t>a cura di Mariella Spinosi</a:t>
            </a:r>
            <a:endParaRPr lang="it-IT"/>
          </a:p>
        </p:txBody>
      </p:sp>
      <p:sp>
        <p:nvSpPr>
          <p:cNvPr id="4" name="Segnaposto numero diapositiva 3"/>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26/11/2014</a:t>
            </a:r>
            <a:endParaRPr lang="it-IT"/>
          </a:p>
        </p:txBody>
      </p:sp>
      <p:sp>
        <p:nvSpPr>
          <p:cNvPr id="6" name="Segnaposto piè di pagina 5"/>
          <p:cNvSpPr>
            <a:spLocks noGrp="1"/>
          </p:cNvSpPr>
          <p:nvPr>
            <p:ph type="ftr" sz="quarter" idx="11"/>
          </p:nvPr>
        </p:nvSpPr>
        <p:spPr/>
        <p:txBody>
          <a:bodyPr/>
          <a:lstStyle/>
          <a:p>
            <a:r>
              <a:rPr lang="it-IT" smtClean="0"/>
              <a:t>a cura di Mariella Spinosi</a:t>
            </a:r>
            <a:endParaRPr lang="it-IT"/>
          </a:p>
        </p:txBody>
      </p:sp>
      <p:sp>
        <p:nvSpPr>
          <p:cNvPr id="7" name="Segnaposto numero diapositiva 6"/>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26/11/2014</a:t>
            </a:r>
            <a:endParaRPr lang="it-IT"/>
          </a:p>
        </p:txBody>
      </p:sp>
      <p:sp>
        <p:nvSpPr>
          <p:cNvPr id="6" name="Segnaposto piè di pagina 5"/>
          <p:cNvSpPr>
            <a:spLocks noGrp="1"/>
          </p:cNvSpPr>
          <p:nvPr>
            <p:ph type="ftr" sz="quarter" idx="11"/>
          </p:nvPr>
        </p:nvSpPr>
        <p:spPr/>
        <p:txBody>
          <a:bodyPr/>
          <a:lstStyle/>
          <a:p>
            <a:r>
              <a:rPr lang="it-IT" smtClean="0"/>
              <a:t>a cura di Mariella Spinosi</a:t>
            </a:r>
            <a:endParaRPr lang="it-IT"/>
          </a:p>
        </p:txBody>
      </p:sp>
      <p:sp>
        <p:nvSpPr>
          <p:cNvPr id="7" name="Segnaposto numero diapositiva 6"/>
          <p:cNvSpPr>
            <a:spLocks noGrp="1"/>
          </p:cNvSpPr>
          <p:nvPr>
            <p:ph type="sldNum" sz="quarter" idx="12"/>
          </p:nvPr>
        </p:nvSpPr>
        <p:spPr/>
        <p:txBody>
          <a:bodyPr/>
          <a:lstStyle/>
          <a:p>
            <a:fld id="{8180207A-DDD6-447D-82E4-1722B955657B}" type="slidenum">
              <a:rPr lang="it-IT" smtClean="0"/>
              <a:pPr/>
              <a:t>‹N›</a:t>
            </a:fld>
            <a:endParaRPr lang="it-IT"/>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26/11/2014</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 cura di Mariella Spinosi</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0207A-DDD6-447D-82E4-1722B955657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andisnapoli.it/_loghi/logo_studio.p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0" y="5877272"/>
            <a:ext cx="9144000" cy="980728"/>
          </a:xfrm>
          <a:prstGeom prst="rect">
            <a:avLst/>
          </a:prstGeom>
          <a:gradFill flip="none" rotWithShape="1">
            <a:gsLst>
              <a:gs pos="0">
                <a:schemeClr val="accent2">
                  <a:lumMod val="60000"/>
                  <a:lumOff val="40000"/>
                </a:schemeClr>
              </a:gs>
              <a:gs pos="50000">
                <a:schemeClr val="accent2">
                  <a:lumMod val="50000"/>
                  <a:shade val="67500"/>
                  <a:satMod val="115000"/>
                </a:schemeClr>
              </a:gs>
              <a:gs pos="100000">
                <a:schemeClr val="accent2">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75A3"/>
              </a:solidFill>
            </a:endParaRPr>
          </a:p>
        </p:txBody>
      </p:sp>
      <p:graphicFrame>
        <p:nvGraphicFramePr>
          <p:cNvPr id="7" name="Segnaposto contenuto 6"/>
          <p:cNvGraphicFramePr>
            <a:graphicFrameLocks noGrp="1"/>
          </p:cNvGraphicFramePr>
          <p:nvPr>
            <p:ph idx="1"/>
          </p:nvPr>
        </p:nvGraphicFramePr>
        <p:xfrm>
          <a:off x="1524000" y="3585686"/>
          <a:ext cx="6096000" cy="554990"/>
        </p:xfrm>
        <a:graphic>
          <a:graphicData uri="http://schemas.openxmlformats.org/drawingml/2006/table">
            <a:tbl>
              <a:tblPr/>
              <a:tblGrid>
                <a:gridCol w="2420112"/>
                <a:gridCol w="2151888"/>
                <a:gridCol w="1524000"/>
              </a:tblGrid>
              <a:tr h="554990">
                <a:tc>
                  <a:txBody>
                    <a:bodyPr/>
                    <a:lstStyle/>
                    <a:p>
                      <a:pPr algn="ctr">
                        <a:spcAft>
                          <a:spcPts val="0"/>
                        </a:spcAft>
                        <a:tabLst>
                          <a:tab pos="3060065" algn="ctr"/>
                          <a:tab pos="6120130" algn="r"/>
                        </a:tabLst>
                      </a:pPr>
                      <a:endParaRPr lang="it-IT" sz="1400" spc="-30">
                        <a:latin typeface="Kunstler Script"/>
                        <a:ea typeface="Times New Roman"/>
                        <a:cs typeface="Times New Roman"/>
                      </a:endParaRPr>
                    </a:p>
                  </a:txBody>
                  <a:tcPr marL="68580" marR="68580" marT="0" marB="0" anchor="ctr">
                    <a:lnL>
                      <a:noFill/>
                    </a:lnL>
                    <a:lnR>
                      <a:noFill/>
                    </a:lnR>
                    <a:lnT>
                      <a:noFill/>
                    </a:lnT>
                    <a:lnB>
                      <a:noFill/>
                    </a:lnB>
                  </a:tcPr>
                </a:tc>
                <a:tc>
                  <a:txBody>
                    <a:bodyPr/>
                    <a:lstStyle/>
                    <a:p>
                      <a:pPr indent="20955" algn="ctr">
                        <a:spcAft>
                          <a:spcPts val="0"/>
                        </a:spcAft>
                        <a:tabLst>
                          <a:tab pos="3060065" algn="ctr"/>
                          <a:tab pos="6120130" algn="r"/>
                          <a:tab pos="6120130" algn="r"/>
                        </a:tabLst>
                      </a:pPr>
                      <a:endParaRPr lang="it-IT" sz="1600">
                        <a:latin typeface="Kunstler Script"/>
                        <a:ea typeface="Times New Roman"/>
                        <a:cs typeface="Times New Roman"/>
                      </a:endParaRPr>
                    </a:p>
                  </a:txBody>
                  <a:tcPr marL="68580" marR="68580" marT="0" marB="0" anchor="ctr">
                    <a:lnL>
                      <a:noFill/>
                    </a:lnL>
                    <a:lnR>
                      <a:noFill/>
                    </a:lnR>
                    <a:lnT>
                      <a:noFill/>
                    </a:lnT>
                    <a:lnB>
                      <a:noFill/>
                    </a:lnB>
                  </a:tcPr>
                </a:tc>
                <a:tc>
                  <a:txBody>
                    <a:bodyPr/>
                    <a:lstStyle/>
                    <a:p>
                      <a:pPr algn="ctr">
                        <a:spcAft>
                          <a:spcPts val="0"/>
                        </a:spcAft>
                      </a:pPr>
                      <a:endParaRPr lang="it-IT" sz="1200" dirty="0">
                        <a:latin typeface="Times New Roman"/>
                        <a:ea typeface="SimSun"/>
                        <a:cs typeface="Times New Roman"/>
                      </a:endParaRPr>
                    </a:p>
                  </a:txBody>
                  <a:tcPr marL="68580" marR="68580" marT="0" marB="0" anchor="ctr">
                    <a:lnL>
                      <a:noFill/>
                    </a:lnL>
                    <a:lnR>
                      <a:noFill/>
                    </a:lnR>
                    <a:lnT>
                      <a:noFill/>
                    </a:lnT>
                    <a:lnB>
                      <a:noFill/>
                    </a:lnB>
                  </a:tcPr>
                </a:tc>
              </a:tr>
            </a:tbl>
          </a:graphicData>
        </a:graphic>
      </p:graphicFrame>
      <p:pic>
        <p:nvPicPr>
          <p:cNvPr id="1027" name="Picture 3" descr="http://andisnapoli.it/_loghi/logo_studio.png"/>
          <p:cNvPicPr>
            <a:picLocks noChangeAspect="1" noChangeArrowheads="1"/>
          </p:cNvPicPr>
          <p:nvPr/>
        </p:nvPicPr>
        <p:blipFill>
          <a:blip r:embed="rId2" r:link="rId3" cstate="print">
            <a:duotone>
              <a:schemeClr val="accent2">
                <a:shade val="45000"/>
                <a:satMod val="135000"/>
              </a:schemeClr>
              <a:prstClr val="white"/>
            </a:duotone>
          </a:blip>
          <a:srcRect/>
          <a:stretch>
            <a:fillRect/>
          </a:stretch>
        </p:blipFill>
        <p:spPr bwMode="auto">
          <a:xfrm>
            <a:off x="0" y="6165304"/>
            <a:ext cx="1752600" cy="692696"/>
          </a:xfrm>
          <a:prstGeom prst="rect">
            <a:avLst/>
          </a:prstGeom>
          <a:noFill/>
        </p:spPr>
      </p:pic>
      <p:pic>
        <p:nvPicPr>
          <p:cNvPr id="1026" name="Picture 2" descr="logo_tecnodid"/>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707904" y="6165304"/>
            <a:ext cx="1872208" cy="692696"/>
          </a:xfrm>
          <a:prstGeom prst="rect">
            <a:avLst/>
          </a:prstGeom>
          <a:noFill/>
        </p:spPr>
      </p:pic>
      <p:pic>
        <p:nvPicPr>
          <p:cNvPr id="1025" name="Immagine 0" descr="CIDILOGO.jpg"/>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7740352" y="6165304"/>
            <a:ext cx="1403648" cy="692696"/>
          </a:xfrm>
          <a:prstGeom prst="rect">
            <a:avLst/>
          </a:prstGeom>
          <a:noFill/>
        </p:spPr>
      </p:pic>
      <p:sp>
        <p:nvSpPr>
          <p:cNvPr id="1029" name="Rectangle 5"/>
          <p:cNvSpPr>
            <a:spLocks noChangeArrowheads="1"/>
          </p:cNvSpPr>
          <p:nvPr/>
        </p:nvSpPr>
        <p:spPr bwMode="auto">
          <a:xfrm>
            <a:off x="0" y="343945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zh-CN" sz="2000" i="0" u="none" strike="noStrike" cap="none" normalizeH="0" baseline="0" dirty="0" smtClean="0">
                <a:ln>
                  <a:noFill/>
                </a:ln>
                <a:solidFill>
                  <a:schemeClr val="accent2">
                    <a:lumMod val="50000"/>
                  </a:schemeClr>
                </a:solidFill>
                <a:effectLst/>
                <a:latin typeface="Agency FB" pitchFamily="34" charset="0"/>
                <a:ea typeface="Arial Unicode MS" pitchFamily="34" charset="-128"/>
                <a:cs typeface="Arial" pitchFamily="34" charset="0"/>
              </a:rPr>
              <a:t>Seminario regionale per insegnanti e dirigenti scolastici</a:t>
            </a:r>
            <a:r>
              <a:rPr lang="it-IT" altLang="zh-CN" sz="2000" dirty="0" smtClean="0">
                <a:solidFill>
                  <a:schemeClr val="accent2">
                    <a:lumMod val="50000"/>
                  </a:schemeClr>
                </a:solidFill>
                <a:latin typeface="Agency FB"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zh-CN" sz="2000" i="0" u="none" strike="noStrike" cap="none" normalizeH="0" baseline="0" dirty="0" smtClean="0">
                <a:ln>
                  <a:noFill/>
                </a:ln>
                <a:solidFill>
                  <a:schemeClr val="accent2">
                    <a:lumMod val="50000"/>
                  </a:schemeClr>
                </a:solidFill>
                <a:effectLst/>
                <a:latin typeface="Agency FB" pitchFamily="34" charset="0"/>
                <a:ea typeface="SimSun" pitchFamily="2" charset="-122"/>
                <a:cs typeface="Arial" pitchFamily="34" charset="0"/>
              </a:rPr>
              <a:t>Valutare le scuole</a:t>
            </a:r>
            <a:r>
              <a:rPr kumimoji="0" lang="it-IT" altLang="zh-CN" sz="2000" i="0" u="none" strike="noStrike" cap="none" normalizeH="0" dirty="0" smtClean="0">
                <a:ln>
                  <a:noFill/>
                </a:ln>
                <a:solidFill>
                  <a:schemeClr val="accent2">
                    <a:lumMod val="50000"/>
                  </a:schemeClr>
                </a:solidFill>
                <a:effectLst/>
                <a:latin typeface="Agency FB" pitchFamily="34" charset="0"/>
                <a:ea typeface="SimSun" pitchFamily="2" charset="-122"/>
                <a:cs typeface="Arial" pitchFamily="34" charset="0"/>
              </a:rPr>
              <a:t> – </a:t>
            </a:r>
            <a:r>
              <a:rPr kumimoji="0" lang="it-IT" altLang="zh-CN" sz="2000" i="0" u="none" strike="noStrike" cap="none" normalizeH="0" baseline="0" dirty="0" smtClean="0">
                <a:ln>
                  <a:noFill/>
                </a:ln>
                <a:solidFill>
                  <a:schemeClr val="accent2">
                    <a:lumMod val="50000"/>
                  </a:schemeClr>
                </a:solidFill>
                <a:effectLst/>
                <a:latin typeface="Agency FB" pitchFamily="34" charset="0"/>
                <a:ea typeface="SimSun" pitchFamily="2" charset="-122"/>
                <a:cs typeface="Arial" pitchFamily="34" charset="0"/>
              </a:rPr>
              <a:t>certificare le competenze</a:t>
            </a:r>
            <a:r>
              <a:rPr kumimoji="0" lang="it-IT" altLang="zh-CN" sz="2000" i="0" u="none" strike="noStrike" cap="none" normalizeH="0" baseline="0" dirty="0" smtClean="0">
                <a:ln>
                  <a:noFill/>
                </a:ln>
                <a:solidFill>
                  <a:schemeClr val="accent2">
                    <a:lumMod val="50000"/>
                  </a:schemeClr>
                </a:solidFill>
                <a:effectLst/>
                <a:latin typeface="Agency FB" pitchFamily="34" charset="0"/>
                <a:ea typeface="Arial Unicode MS" pitchFamily="34" charset="-128"/>
                <a:cs typeface="Arial" pitchFamily="34" charset="0"/>
              </a:rPr>
              <a:t> </a:t>
            </a:r>
            <a:r>
              <a:rPr lang="it-IT" altLang="zh-CN" sz="2000" dirty="0" smtClean="0">
                <a:solidFill>
                  <a:schemeClr val="accent2">
                    <a:lumMod val="50000"/>
                  </a:schemeClr>
                </a:solidFill>
                <a:latin typeface="Agency FB" pitchFamily="34" charset="0"/>
                <a:cs typeface="Arial" pitchFamily="34" charset="0"/>
              </a:rPr>
              <a:t> </a:t>
            </a:r>
            <a:r>
              <a:rPr kumimoji="0" lang="it-IT" altLang="zh-CN" sz="2000" i="0" u="none" strike="noStrike" cap="none" normalizeH="0" baseline="0" dirty="0" smtClean="0">
                <a:ln>
                  <a:noFill/>
                </a:ln>
                <a:solidFill>
                  <a:schemeClr val="accent2">
                    <a:lumMod val="50000"/>
                  </a:schemeClr>
                </a:solidFill>
                <a:effectLst/>
                <a:latin typeface="Agency FB" pitchFamily="34" charset="0"/>
                <a:ea typeface="Arial Unicode MS" pitchFamily="34" charset="-128"/>
                <a:cs typeface="Arial" pitchFamily="34" charset="0"/>
              </a:rPr>
              <a:t>“tra autonomia delle istituzioni scolastiche e garanzie nazionali”</a:t>
            </a:r>
            <a:endParaRPr kumimoji="0" lang="it-IT" altLang="zh-CN" sz="2000" i="0" u="none" strike="noStrike" cap="none" normalizeH="0" baseline="0" dirty="0" smtClean="0">
              <a:ln>
                <a:noFill/>
              </a:ln>
              <a:solidFill>
                <a:schemeClr val="tx1"/>
              </a:solidFill>
              <a:effectLst/>
              <a:latin typeface="Agency FB" pitchFamily="34" charset="0"/>
              <a:cs typeface="Arial" pitchFamily="34" charset="0"/>
            </a:endParaRPr>
          </a:p>
        </p:txBody>
      </p:sp>
      <p:pic>
        <p:nvPicPr>
          <p:cNvPr id="1028" name="Picture 4" descr="arte-ferrigno-san-gregorio-armeno-507"/>
          <p:cNvPicPr>
            <a:picLocks noChangeAspect="1" noChangeArrowheads="1"/>
          </p:cNvPicPr>
          <p:nvPr/>
        </p:nvPicPr>
        <p:blipFill>
          <a:blip r:embed="rId6" cstate="print"/>
          <a:srcRect t="18993" b="28488"/>
          <a:stretch>
            <a:fillRect/>
          </a:stretch>
        </p:blipFill>
        <p:spPr bwMode="auto">
          <a:xfrm>
            <a:off x="0" y="-27384"/>
            <a:ext cx="9144000" cy="3456384"/>
          </a:xfrm>
          <a:prstGeom prst="rect">
            <a:avLst/>
          </a:prstGeom>
          <a:noFill/>
        </p:spPr>
      </p:pic>
      <p:sp>
        <p:nvSpPr>
          <p:cNvPr id="16" name="Rettangolo 15"/>
          <p:cNvSpPr/>
          <p:nvPr/>
        </p:nvSpPr>
        <p:spPr>
          <a:xfrm>
            <a:off x="0" y="5805264"/>
            <a:ext cx="9144000" cy="400110"/>
          </a:xfrm>
          <a:prstGeom prst="rect">
            <a:avLst/>
          </a:prstGeom>
        </p:spPr>
        <p:txBody>
          <a:bodyPr wrap="square">
            <a:spAutoFit/>
          </a:bodyPr>
          <a:lstStyle/>
          <a:p>
            <a:pPr lvl="0" algn="ctr" fontAlgn="base">
              <a:spcBef>
                <a:spcPct val="0"/>
              </a:spcBef>
              <a:spcAft>
                <a:spcPct val="0"/>
              </a:spcAft>
            </a:pPr>
            <a:r>
              <a:rPr lang="it-IT" altLang="zh-CN" sz="2000" b="1" spc="-10" dirty="0" smtClean="0">
                <a:solidFill>
                  <a:srgbClr val="FF8FB4"/>
                </a:solidFill>
                <a:latin typeface="Agency FB" pitchFamily="34" charset="0"/>
                <a:ea typeface="SimSun" pitchFamily="2" charset="-122"/>
                <a:cs typeface="Arial" pitchFamily="34" charset="0"/>
              </a:rPr>
              <a:t>Liceo </a:t>
            </a:r>
            <a:r>
              <a:rPr lang="it-IT" altLang="zh-CN" sz="2000" b="1" spc="-10" dirty="0" smtClean="0">
                <a:solidFill>
                  <a:srgbClr val="FF2F74"/>
                </a:solidFill>
                <a:latin typeface="Agency FB" pitchFamily="34" charset="0"/>
                <a:ea typeface="SimSun" pitchFamily="2" charset="-122"/>
                <a:cs typeface="Arial" pitchFamily="34" charset="0"/>
              </a:rPr>
              <a:t>Statale “Antonio Genovesi” – </a:t>
            </a:r>
            <a:r>
              <a:rPr lang="it-IT" altLang="zh-CN" sz="2000" b="1" spc="-10" dirty="0" smtClean="0">
                <a:solidFill>
                  <a:srgbClr val="920031"/>
                </a:solidFill>
                <a:latin typeface="Agency FB" pitchFamily="34" charset="0"/>
                <a:ea typeface="SimSun" pitchFamily="2" charset="-122"/>
                <a:cs typeface="Arial" pitchFamily="34" charset="0"/>
              </a:rPr>
              <a:t>Piazza del Gesù, </a:t>
            </a:r>
            <a:r>
              <a:rPr lang="it-IT" altLang="zh-CN" sz="2000" b="1" spc="-10" dirty="0" smtClean="0">
                <a:solidFill>
                  <a:srgbClr val="A80038"/>
                </a:solidFill>
                <a:latin typeface="Agency FB" pitchFamily="34" charset="0"/>
                <a:ea typeface="SimSun" pitchFamily="2" charset="-122"/>
                <a:cs typeface="Arial" pitchFamily="34" charset="0"/>
              </a:rPr>
              <a:t>Napoli</a:t>
            </a:r>
            <a:r>
              <a:rPr lang="it-IT" altLang="zh-CN" sz="2000" b="1" spc="-10" dirty="0" smtClean="0">
                <a:solidFill>
                  <a:srgbClr val="A80038"/>
                </a:solidFill>
                <a:latin typeface="Agency FB" pitchFamily="34" charset="0"/>
                <a:cs typeface="Arial" pitchFamily="34" charset="0"/>
              </a:rPr>
              <a:t> – </a:t>
            </a:r>
            <a:r>
              <a:rPr lang="it-IT" altLang="zh-CN" sz="2000" b="1" spc="-10" dirty="0" smtClean="0">
                <a:solidFill>
                  <a:srgbClr val="A80038"/>
                </a:solidFill>
                <a:latin typeface="Agency FB" pitchFamily="34" charset="0"/>
                <a:ea typeface="SimSun" pitchFamily="2" charset="-122"/>
                <a:cs typeface="Arial" pitchFamily="34" charset="0"/>
              </a:rPr>
              <a:t>26 novembre </a:t>
            </a:r>
            <a:r>
              <a:rPr lang="it-IT" altLang="zh-CN" sz="2000" b="1" spc="-10" dirty="0" smtClean="0">
                <a:solidFill>
                  <a:srgbClr val="FF2F74"/>
                </a:solidFill>
                <a:latin typeface="Agency FB" pitchFamily="34" charset="0"/>
                <a:ea typeface="SimSun" pitchFamily="2" charset="-122"/>
                <a:cs typeface="Arial" pitchFamily="34" charset="0"/>
              </a:rPr>
              <a:t>2014 – ore </a:t>
            </a:r>
            <a:r>
              <a:rPr lang="it-IT" altLang="zh-CN" sz="2000" b="1" spc="-10" dirty="0" smtClean="0">
                <a:solidFill>
                  <a:srgbClr val="FF71A0"/>
                </a:solidFill>
                <a:latin typeface="Agency FB" pitchFamily="34" charset="0"/>
                <a:ea typeface="SimSun" pitchFamily="2" charset="-122"/>
                <a:cs typeface="Arial" pitchFamily="34" charset="0"/>
              </a:rPr>
              <a:t>14.30 alle ore 19.00</a:t>
            </a:r>
            <a:endParaRPr lang="it-IT" altLang="zh-CN" sz="2000" b="1" spc="-10" dirty="0" smtClean="0">
              <a:solidFill>
                <a:srgbClr val="FF71A0"/>
              </a:solidFill>
              <a:latin typeface="Agency FB" pitchFamily="34" charset="0"/>
              <a:cs typeface="Arial" pitchFamily="34" charset="0"/>
            </a:endParaRPr>
          </a:p>
        </p:txBody>
      </p:sp>
      <p:sp>
        <p:nvSpPr>
          <p:cNvPr id="1031" name="Rectangle 7"/>
          <p:cNvSpPr>
            <a:spLocks noChangeArrowheads="1"/>
          </p:cNvSpPr>
          <p:nvPr/>
        </p:nvSpPr>
        <p:spPr bwMode="auto">
          <a:xfrm>
            <a:off x="0" y="4225008"/>
            <a:ext cx="9144000" cy="75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9625" algn="l"/>
              </a:tabLst>
            </a:pPr>
            <a:r>
              <a:rPr kumimoji="0" lang="it-IT" altLang="zh-CN" sz="3100" b="1" i="0" u="none" strike="noStrike" cap="none" spc="-20" normalizeH="0" dirty="0" smtClean="0">
                <a:ln>
                  <a:noFill/>
                </a:ln>
                <a:solidFill>
                  <a:srgbClr val="C00000"/>
                </a:solidFill>
                <a:effectLst/>
                <a:latin typeface="Agency FB" pitchFamily="34" charset="0"/>
                <a:ea typeface="Arial Unicode MS" pitchFamily="34" charset="-128"/>
                <a:cs typeface="Arial" pitchFamily="34" charset="0"/>
              </a:rPr>
              <a:t>Valutare gli apprendimenti: la nuova certificazione delle competenze</a:t>
            </a:r>
            <a:endParaRPr kumimoji="0" lang="it-IT" altLang="zh-CN" sz="3100" b="0" i="0" u="none" strike="noStrike" cap="none" spc="-20" normalizeH="0" dirty="0" smtClean="0">
              <a:ln>
                <a:noFill/>
              </a:ln>
              <a:solidFill>
                <a:srgbClr val="C00000"/>
              </a:solidFill>
              <a:effectLst/>
              <a:latin typeface="Agency FB" pitchFamily="34" charset="0"/>
              <a:ea typeface="Arial Unicode MS"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Lst>
            </a:pPr>
            <a:r>
              <a:rPr kumimoji="0" lang="it-IT" altLang="zh-CN" sz="1100" b="0" i="0" u="none" strike="noStrike" cap="none" normalizeH="0" baseline="0" dirty="0" smtClean="0">
                <a:ln>
                  <a:noFill/>
                </a:ln>
                <a:solidFill>
                  <a:schemeClr val="tx1"/>
                </a:solidFill>
                <a:effectLst/>
                <a:latin typeface="Agency FB" pitchFamily="34" charset="0"/>
                <a:ea typeface="Arial Unicode MS" pitchFamily="34" charset="-128"/>
                <a:cs typeface="Arial" pitchFamily="34" charset="0"/>
              </a:rPr>
              <a:t>	</a:t>
            </a:r>
            <a:endParaRPr kumimoji="0" lang="it-IT" altLang="zh-CN" sz="1800" b="0" i="0" u="none" strike="noStrike" cap="none" normalizeH="0" baseline="0" dirty="0" smtClean="0">
              <a:ln>
                <a:noFill/>
              </a:ln>
              <a:solidFill>
                <a:schemeClr val="tx1"/>
              </a:solidFill>
              <a:effectLst/>
              <a:latin typeface="Agency FB" pitchFamily="34" charset="0"/>
              <a:cs typeface="Arial" pitchFamily="34" charset="0"/>
            </a:endParaRPr>
          </a:p>
        </p:txBody>
      </p:sp>
      <p:sp>
        <p:nvSpPr>
          <p:cNvPr id="19" name="CasellaDiTesto 18"/>
          <p:cNvSpPr txBox="1"/>
          <p:nvPr/>
        </p:nvSpPr>
        <p:spPr>
          <a:xfrm>
            <a:off x="0" y="4725144"/>
            <a:ext cx="9144000" cy="461665"/>
          </a:xfrm>
          <a:prstGeom prst="rect">
            <a:avLst/>
          </a:prstGeom>
          <a:noFill/>
        </p:spPr>
        <p:txBody>
          <a:bodyPr wrap="square" rtlCol="0">
            <a:spAutoFit/>
          </a:bodyPr>
          <a:lstStyle/>
          <a:p>
            <a:pPr algn="ctr"/>
            <a:r>
              <a:rPr lang="it-IT" sz="2400" i="1" dirty="0" smtClean="0">
                <a:solidFill>
                  <a:srgbClr val="808000"/>
                </a:solidFill>
                <a:latin typeface="Agency FB" pitchFamily="34" charset="0"/>
              </a:rPr>
              <a:t>A cura di  </a:t>
            </a:r>
            <a:r>
              <a:rPr lang="it-IT" sz="2400" b="1" dirty="0" smtClean="0">
                <a:solidFill>
                  <a:srgbClr val="808000"/>
                </a:solidFill>
                <a:latin typeface="Agency FB" pitchFamily="34" charset="0"/>
              </a:rPr>
              <a:t>Mariella Spinosi</a:t>
            </a:r>
            <a:endParaRPr lang="it-IT" sz="2400" b="1" dirty="0">
              <a:solidFill>
                <a:srgbClr val="808000"/>
              </a:solidFill>
              <a:latin typeface="Agency FB" pitchFamily="34" charset="0"/>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ainingrx.org/wp-content/uploads/2013/06/asses-vs-eval_flowers.jpg"/>
          <p:cNvPicPr>
            <a:picLocks noChangeAspect="1" noChangeArrowheads="1"/>
          </p:cNvPicPr>
          <p:nvPr/>
        </p:nvPicPr>
        <p:blipFill>
          <a:blip r:embed="rId2" cstate="print"/>
          <a:srcRect/>
          <a:stretch>
            <a:fillRect/>
          </a:stretch>
        </p:blipFill>
        <p:spPr bwMode="auto">
          <a:xfrm>
            <a:off x="0" y="-27384"/>
            <a:ext cx="9144000" cy="7096760"/>
          </a:xfrm>
          <a:prstGeom prst="rect">
            <a:avLst/>
          </a:prstGeom>
          <a:noFill/>
        </p:spPr>
      </p:pic>
      <p:sp>
        <p:nvSpPr>
          <p:cNvPr id="3" name="Rettangolo 2"/>
          <p:cNvSpPr/>
          <p:nvPr/>
        </p:nvSpPr>
        <p:spPr>
          <a:xfrm>
            <a:off x="1547664" y="0"/>
            <a:ext cx="4104456"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000" dirty="0">
              <a:solidFill>
                <a:srgbClr val="B8003D"/>
              </a:solidFill>
              <a:latin typeface="Aharoni" pitchFamily="2" charset="-79"/>
              <a:cs typeface="Aharoni" pitchFamily="2" charset="-79"/>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6" name="Segnaposto piè di pagina 5"/>
          <p:cNvSpPr>
            <a:spLocks noGrp="1"/>
          </p:cNvSpPr>
          <p:nvPr>
            <p:ph type="ftr" sz="quarter" idx="11"/>
          </p:nvPr>
        </p:nvSpPr>
        <p:spPr>
          <a:xfrm>
            <a:off x="1115616" y="6675437"/>
            <a:ext cx="2895600" cy="365125"/>
          </a:xfrm>
        </p:spPr>
        <p:txBody>
          <a:bodyPr/>
          <a:lstStyle/>
          <a:p>
            <a:r>
              <a:rPr lang="it-IT" dirty="0" smtClean="0"/>
              <a:t>a cura di Mariella Spinosi</a:t>
            </a:r>
            <a:endParaRPr lang="it-IT" dirty="0"/>
          </a:p>
        </p:txBody>
      </p:sp>
      <p:sp>
        <p:nvSpPr>
          <p:cNvPr id="7" name="Segnaposto numero diapositiva 6"/>
          <p:cNvSpPr>
            <a:spLocks noGrp="1"/>
          </p:cNvSpPr>
          <p:nvPr>
            <p:ph type="sldNum" sz="quarter" idx="12"/>
          </p:nvPr>
        </p:nvSpPr>
        <p:spPr/>
        <p:txBody>
          <a:bodyPr/>
          <a:lstStyle/>
          <a:p>
            <a:fld id="{8180207A-DDD6-447D-82E4-1722B955657B}" type="slidenum">
              <a:rPr lang="it-IT" smtClean="0"/>
              <a:pPr/>
              <a:t>10</a:t>
            </a:fld>
            <a:endParaRPr lang="it-IT"/>
          </a:p>
        </p:txBody>
      </p:sp>
      <p:sp>
        <p:nvSpPr>
          <p:cNvPr id="9" name="Rettangolo 8"/>
          <p:cNvSpPr/>
          <p:nvPr/>
        </p:nvSpPr>
        <p:spPr>
          <a:xfrm>
            <a:off x="4572000" y="0"/>
            <a:ext cx="4572000" cy="7029400"/>
          </a:xfrm>
          <a:prstGeom prst="rect">
            <a:avLst/>
          </a:prstGeom>
          <a:solidFill>
            <a:srgbClr val="0082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5292080" y="144016"/>
            <a:ext cx="3528392" cy="6813376"/>
          </a:xfrm>
          <a:prstGeom prst="rect">
            <a:avLst/>
          </a:prstGeom>
          <a:solidFill>
            <a:srgbClr val="0082B0"/>
          </a:solidFill>
        </p:spPr>
        <p:txBody>
          <a:bodyPr wrap="square" rtlCol="0">
            <a:spAutoFit/>
          </a:bodyPr>
          <a:lstStyle/>
          <a:p>
            <a:pPr>
              <a:lnSpc>
                <a:spcPts val="7200"/>
              </a:lnSpc>
            </a:pPr>
            <a:r>
              <a:rPr lang="it-IT" sz="6800" spc="-50" dirty="0" smtClean="0">
                <a:solidFill>
                  <a:schemeClr val="bg1"/>
                </a:solidFill>
                <a:latin typeface="Agency FB" pitchFamily="34" charset="0"/>
              </a:rPr>
              <a:t>Ma rappresenta </a:t>
            </a:r>
            <a:r>
              <a:rPr lang="it-IT" sz="6800" spc="-90" dirty="0" smtClean="0">
                <a:solidFill>
                  <a:schemeClr val="bg1"/>
                </a:solidFill>
                <a:latin typeface="Agency FB" pitchFamily="34" charset="0"/>
              </a:rPr>
              <a:t>una dimensione </a:t>
            </a:r>
            <a:r>
              <a:rPr lang="it-IT" sz="6800" spc="-50" dirty="0" smtClean="0">
                <a:solidFill>
                  <a:schemeClr val="bg1"/>
                </a:solidFill>
                <a:latin typeface="Agency FB" pitchFamily="34" charset="0"/>
              </a:rPr>
              <a:t>importante d</a:t>
            </a:r>
            <a:r>
              <a:rPr lang="it-IT" sz="6800" spc="-100" dirty="0" smtClean="0">
                <a:solidFill>
                  <a:schemeClr val="bg1"/>
                </a:solidFill>
                <a:latin typeface="Agency FB" pitchFamily="34" charset="0"/>
              </a:rPr>
              <a:t>ell’insegna-mento</a:t>
            </a:r>
            <a:endParaRPr lang="it-IT" sz="6800" spc="-100" dirty="0">
              <a:solidFill>
                <a:schemeClr val="bg1"/>
              </a:solidFill>
              <a:latin typeface="Agency FB" pitchFamily="34" charset="0"/>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education.vic.gov.au/PublishingImages/school/teachers/support/forofas.jpg"/>
          <p:cNvPicPr>
            <a:picLocks noChangeAspect="1" noChangeArrowheads="1"/>
          </p:cNvPicPr>
          <p:nvPr/>
        </p:nvPicPr>
        <p:blipFill>
          <a:blip r:embed="rId2" cstate="print"/>
          <a:srcRect/>
          <a:stretch>
            <a:fillRect/>
          </a:stretch>
        </p:blipFill>
        <p:spPr bwMode="auto">
          <a:xfrm>
            <a:off x="-36512" y="2132856"/>
            <a:ext cx="9136324" cy="4725144"/>
          </a:xfrm>
          <a:prstGeom prst="rect">
            <a:avLst/>
          </a:prstGeom>
          <a:noFill/>
        </p:spPr>
      </p:pic>
      <p:sp>
        <p:nvSpPr>
          <p:cNvPr id="5" name="Rettangolo 4"/>
          <p:cNvSpPr/>
          <p:nvPr/>
        </p:nvSpPr>
        <p:spPr>
          <a:xfrm>
            <a:off x="0" y="692696"/>
            <a:ext cx="9144000" cy="1446550"/>
          </a:xfrm>
          <a:prstGeom prst="rect">
            <a:avLst/>
          </a:prstGeom>
        </p:spPr>
        <p:txBody>
          <a:bodyPr wrap="square">
            <a:spAutoFit/>
          </a:bodyPr>
          <a:lstStyle/>
          <a:p>
            <a:pPr algn="just"/>
            <a:r>
              <a:rPr lang="it-IT" sz="2200" spc="50" dirty="0" smtClean="0">
                <a:solidFill>
                  <a:schemeClr val="accent1">
                    <a:lumMod val="50000"/>
                  </a:schemeClr>
                </a:solidFill>
                <a:latin typeface="Agency FB" pitchFamily="34" charset="0"/>
              </a:rPr>
              <a:t>Bisogna non solo imparare a “</a:t>
            </a:r>
            <a:r>
              <a:rPr lang="it-IT" sz="2200" b="1" spc="50" dirty="0" smtClean="0">
                <a:solidFill>
                  <a:schemeClr val="accent1">
                    <a:lumMod val="50000"/>
                  </a:schemeClr>
                </a:solidFill>
                <a:latin typeface="Agency FB" pitchFamily="34" charset="0"/>
              </a:rPr>
              <a:t>valutare gli apprendimenti</a:t>
            </a:r>
            <a:r>
              <a:rPr lang="it-IT" sz="2200" spc="50" dirty="0" smtClean="0">
                <a:solidFill>
                  <a:schemeClr val="accent1">
                    <a:lumMod val="50000"/>
                  </a:schemeClr>
                </a:solidFill>
                <a:latin typeface="Agency FB" pitchFamily="34" charset="0"/>
              </a:rPr>
              <a:t>” [</a:t>
            </a:r>
            <a:r>
              <a:rPr lang="it-IT" sz="2200" spc="50" dirty="0" err="1" smtClean="0">
                <a:solidFill>
                  <a:schemeClr val="accent1">
                    <a:lumMod val="50000"/>
                  </a:schemeClr>
                </a:solidFill>
                <a:latin typeface="Agency FB" pitchFamily="34" charset="0"/>
              </a:rPr>
              <a:t>assessment</a:t>
            </a:r>
            <a:r>
              <a:rPr lang="it-IT" sz="2200" spc="50" dirty="0" smtClean="0">
                <a:solidFill>
                  <a:schemeClr val="accent1">
                    <a:lumMod val="50000"/>
                  </a:schemeClr>
                </a:solidFill>
                <a:latin typeface="Agency FB" pitchFamily="34" charset="0"/>
              </a:rPr>
              <a:t> </a:t>
            </a:r>
            <a:r>
              <a:rPr lang="it-IT" sz="2200" spc="50" dirty="0" err="1" smtClean="0">
                <a:solidFill>
                  <a:schemeClr val="accent1">
                    <a:lumMod val="50000"/>
                  </a:schemeClr>
                </a:solidFill>
                <a:latin typeface="Agency FB" pitchFamily="34" charset="0"/>
              </a:rPr>
              <a:t>of</a:t>
            </a:r>
            <a:r>
              <a:rPr lang="it-IT" sz="2200" spc="50" dirty="0" smtClean="0">
                <a:solidFill>
                  <a:schemeClr val="accent1">
                    <a:lumMod val="50000"/>
                  </a:schemeClr>
                </a:solidFill>
                <a:latin typeface="Agency FB" pitchFamily="34" charset="0"/>
              </a:rPr>
              <a:t> </a:t>
            </a:r>
            <a:r>
              <a:rPr lang="it-IT" sz="2200" spc="50" dirty="0" err="1" smtClean="0">
                <a:solidFill>
                  <a:schemeClr val="accent1">
                    <a:lumMod val="50000"/>
                  </a:schemeClr>
                </a:solidFill>
                <a:latin typeface="Agency FB" pitchFamily="34" charset="0"/>
              </a:rPr>
              <a:t>learninf</a:t>
            </a:r>
            <a:r>
              <a:rPr lang="it-IT" sz="2200" spc="50" dirty="0" smtClean="0">
                <a:solidFill>
                  <a:schemeClr val="accent1">
                    <a:lumMod val="50000"/>
                  </a:schemeClr>
                </a:solidFill>
                <a:latin typeface="Agency FB" pitchFamily="34" charset="0"/>
              </a:rPr>
              <a:t>] ma anche ad utilizzare i dati per </a:t>
            </a:r>
            <a:r>
              <a:rPr lang="it-IT" sz="2200" b="1" spc="50" dirty="0" smtClean="0">
                <a:solidFill>
                  <a:schemeClr val="accent1">
                    <a:lumMod val="50000"/>
                  </a:schemeClr>
                </a:solidFill>
                <a:latin typeface="Agency FB" pitchFamily="34" charset="0"/>
              </a:rPr>
              <a:t>migliorare l’insegnamento </a:t>
            </a:r>
            <a:r>
              <a:rPr lang="it-IT" sz="2200" spc="50" dirty="0" smtClean="0">
                <a:solidFill>
                  <a:schemeClr val="accent1">
                    <a:lumMod val="50000"/>
                  </a:schemeClr>
                </a:solidFill>
                <a:latin typeface="Agency FB" pitchFamily="34" charset="0"/>
              </a:rPr>
              <a:t>[</a:t>
            </a:r>
            <a:r>
              <a:rPr lang="it-IT" sz="2200" spc="50" dirty="0" err="1" smtClean="0">
                <a:solidFill>
                  <a:schemeClr val="accent1">
                    <a:lumMod val="50000"/>
                  </a:schemeClr>
                </a:solidFill>
                <a:latin typeface="Agency FB" pitchFamily="34" charset="0"/>
              </a:rPr>
              <a:t>assessment</a:t>
            </a:r>
            <a:r>
              <a:rPr lang="it-IT" sz="2200" spc="50" dirty="0" smtClean="0">
                <a:solidFill>
                  <a:schemeClr val="accent1">
                    <a:lumMod val="50000"/>
                  </a:schemeClr>
                </a:solidFill>
                <a:latin typeface="Agency FB" pitchFamily="34" charset="0"/>
              </a:rPr>
              <a:t> </a:t>
            </a:r>
            <a:r>
              <a:rPr lang="it-IT" sz="2200" spc="50" dirty="0" err="1" smtClean="0">
                <a:solidFill>
                  <a:schemeClr val="accent1">
                    <a:lumMod val="50000"/>
                  </a:schemeClr>
                </a:solidFill>
                <a:latin typeface="Agency FB" pitchFamily="34" charset="0"/>
              </a:rPr>
              <a:t>for</a:t>
            </a:r>
            <a:r>
              <a:rPr lang="it-IT" sz="2200" spc="50" dirty="0" smtClean="0">
                <a:solidFill>
                  <a:schemeClr val="accent1">
                    <a:lumMod val="50000"/>
                  </a:schemeClr>
                </a:solidFill>
                <a:latin typeface="Agency FB" pitchFamily="34" charset="0"/>
              </a:rPr>
              <a:t> </a:t>
            </a:r>
            <a:r>
              <a:rPr lang="it-IT" sz="2200" spc="50" dirty="0" err="1" smtClean="0">
                <a:solidFill>
                  <a:schemeClr val="accent1">
                    <a:lumMod val="50000"/>
                  </a:schemeClr>
                </a:solidFill>
                <a:latin typeface="Agency FB" pitchFamily="34" charset="0"/>
              </a:rPr>
              <a:t>learning</a:t>
            </a:r>
            <a:r>
              <a:rPr lang="it-IT" sz="2200" spc="50" dirty="0" smtClean="0">
                <a:solidFill>
                  <a:schemeClr val="accent1">
                    <a:lumMod val="50000"/>
                  </a:schemeClr>
                </a:solidFill>
                <a:latin typeface="Agency FB" pitchFamily="34" charset="0"/>
              </a:rPr>
              <a:t>] e a creare le condizioni perché gli studenti siano </a:t>
            </a:r>
            <a:r>
              <a:rPr lang="it-IT" sz="2200" b="1" spc="50" dirty="0" smtClean="0">
                <a:solidFill>
                  <a:schemeClr val="accent1">
                    <a:lumMod val="50000"/>
                  </a:schemeClr>
                </a:solidFill>
                <a:latin typeface="Agency FB" pitchFamily="34" charset="0"/>
              </a:rPr>
              <a:t>consapevoli degli errori e li usino per raggiungere gli obiettiv</a:t>
            </a:r>
            <a:r>
              <a:rPr lang="it-IT" sz="2200" spc="50" dirty="0" smtClean="0">
                <a:solidFill>
                  <a:schemeClr val="accent1">
                    <a:lumMod val="50000"/>
                  </a:schemeClr>
                </a:solidFill>
                <a:latin typeface="Agency FB" pitchFamily="34" charset="0"/>
              </a:rPr>
              <a:t>i [</a:t>
            </a:r>
            <a:r>
              <a:rPr lang="it-IT" sz="2200" spc="50" dirty="0" err="1" smtClean="0">
                <a:solidFill>
                  <a:schemeClr val="accent1">
                    <a:lumMod val="50000"/>
                  </a:schemeClr>
                </a:solidFill>
                <a:latin typeface="Agency FB" pitchFamily="34" charset="0"/>
              </a:rPr>
              <a:t>evaluation</a:t>
            </a:r>
            <a:r>
              <a:rPr lang="it-IT" sz="2200" spc="50" dirty="0" smtClean="0">
                <a:solidFill>
                  <a:schemeClr val="accent1">
                    <a:lumMod val="50000"/>
                  </a:schemeClr>
                </a:solidFill>
                <a:latin typeface="Agency FB" pitchFamily="34" charset="0"/>
              </a:rPr>
              <a:t> </a:t>
            </a:r>
            <a:r>
              <a:rPr lang="it-IT" sz="2200" spc="50" dirty="0" err="1" smtClean="0">
                <a:solidFill>
                  <a:schemeClr val="accent1">
                    <a:lumMod val="50000"/>
                  </a:schemeClr>
                </a:solidFill>
                <a:latin typeface="Agency FB" pitchFamily="34" charset="0"/>
              </a:rPr>
              <a:t>as</a:t>
            </a:r>
            <a:r>
              <a:rPr lang="it-IT" sz="2200" spc="50" dirty="0" smtClean="0">
                <a:solidFill>
                  <a:schemeClr val="accent1">
                    <a:lumMod val="50000"/>
                  </a:schemeClr>
                </a:solidFill>
                <a:latin typeface="Agency FB" pitchFamily="34" charset="0"/>
              </a:rPr>
              <a:t> </a:t>
            </a:r>
            <a:r>
              <a:rPr lang="it-IT" sz="2200" spc="50" dirty="0" err="1" smtClean="0">
                <a:solidFill>
                  <a:schemeClr val="accent1">
                    <a:lumMod val="50000"/>
                  </a:schemeClr>
                </a:solidFill>
                <a:latin typeface="Agency FB" pitchFamily="34" charset="0"/>
              </a:rPr>
              <a:t>learning</a:t>
            </a:r>
            <a:r>
              <a:rPr lang="it-IT" sz="2200" spc="50" dirty="0" smtClean="0">
                <a:solidFill>
                  <a:schemeClr val="accent1">
                    <a:lumMod val="50000"/>
                  </a:schemeClr>
                </a:solidFill>
                <a:latin typeface="Agency FB" pitchFamily="34" charset="0"/>
              </a:rPr>
              <a:t>] </a:t>
            </a:r>
            <a:endParaRPr lang="it-IT" sz="2200" spc="50" dirty="0">
              <a:solidFill>
                <a:schemeClr val="accent1">
                  <a:lumMod val="50000"/>
                </a:schemeClr>
              </a:solidFill>
              <a:latin typeface="Agency FB" pitchFamily="34" charset="0"/>
            </a:endParaRPr>
          </a:p>
        </p:txBody>
      </p:sp>
      <p:sp>
        <p:nvSpPr>
          <p:cNvPr id="6" name="Rettangolo 5"/>
          <p:cNvSpPr/>
          <p:nvPr/>
        </p:nvSpPr>
        <p:spPr>
          <a:xfrm>
            <a:off x="0" y="-99392"/>
            <a:ext cx="9396536" cy="923330"/>
          </a:xfrm>
          <a:prstGeom prst="rect">
            <a:avLst/>
          </a:prstGeom>
        </p:spPr>
        <p:txBody>
          <a:bodyPr wrap="square">
            <a:spAutoFit/>
          </a:bodyPr>
          <a:lstStyle/>
          <a:p>
            <a:r>
              <a:rPr lang="it-IT" sz="5400" spc="-50" dirty="0" smtClean="0">
                <a:solidFill>
                  <a:srgbClr val="800080"/>
                </a:solidFill>
                <a:latin typeface="Agency FB" pitchFamily="34" charset="0"/>
              </a:rPr>
              <a:t>Per arrivare alla certificazione </a:t>
            </a:r>
            <a:r>
              <a:rPr lang="it-IT" sz="4400" dirty="0" smtClean="0">
                <a:solidFill>
                  <a:srgbClr val="800080"/>
                </a:solidFill>
                <a:latin typeface="Agency FB" pitchFamily="34" charset="0"/>
              </a:rPr>
              <a:t>…</a:t>
            </a:r>
            <a:endParaRPr lang="it-IT" sz="4400" dirty="0">
              <a:solidFill>
                <a:srgbClr val="800080"/>
              </a:solidFill>
            </a:endParaRPr>
          </a:p>
        </p:txBody>
      </p:sp>
      <p:sp>
        <p:nvSpPr>
          <p:cNvPr id="7" name="Rettangolo 6"/>
          <p:cNvSpPr/>
          <p:nvPr/>
        </p:nvSpPr>
        <p:spPr>
          <a:xfrm>
            <a:off x="-36512" y="2924944"/>
            <a:ext cx="3024336" cy="1200329"/>
          </a:xfrm>
          <a:prstGeom prst="rect">
            <a:avLst/>
          </a:prstGeom>
          <a:solidFill>
            <a:srgbClr val="91DBB6"/>
          </a:solidFill>
          <a:ln>
            <a:noFill/>
          </a:ln>
        </p:spPr>
        <p:txBody>
          <a:bodyPr wrap="square">
            <a:spAutoFit/>
          </a:bodyPr>
          <a:lstStyle/>
          <a:p>
            <a:r>
              <a:rPr lang="it-IT" spc="-30" dirty="0" smtClean="0"/>
              <a:t>Si verifica quando gli insegnanti utilizzano le conoscenze sui progressi degli studenti per modulare il loro insegnamento </a:t>
            </a:r>
            <a:endParaRPr lang="it-IT" spc="-30" dirty="0"/>
          </a:p>
        </p:txBody>
      </p:sp>
      <p:sp>
        <p:nvSpPr>
          <p:cNvPr id="8" name="Rettangolo 7"/>
          <p:cNvSpPr/>
          <p:nvPr/>
        </p:nvSpPr>
        <p:spPr>
          <a:xfrm>
            <a:off x="3059832" y="5059050"/>
            <a:ext cx="2952328" cy="1754326"/>
          </a:xfrm>
          <a:prstGeom prst="rect">
            <a:avLst/>
          </a:prstGeom>
          <a:solidFill>
            <a:srgbClr val="CFC5DD"/>
          </a:solidFill>
          <a:ln>
            <a:noFill/>
          </a:ln>
        </p:spPr>
        <p:txBody>
          <a:bodyPr wrap="square">
            <a:spAutoFit/>
          </a:bodyPr>
          <a:lstStyle/>
          <a:p>
            <a:r>
              <a:rPr lang="it-IT" dirty="0" smtClean="0"/>
              <a:t>si verifica quando gli insegnanti utilizzano prove di apprendimento per dare giudizi sul rendimento degli studenti rispetto ad obiettivi e standard</a:t>
            </a:r>
            <a:endParaRPr lang="it-IT" dirty="0"/>
          </a:p>
        </p:txBody>
      </p:sp>
      <p:sp>
        <p:nvSpPr>
          <p:cNvPr id="9" name="Rettangolo 8"/>
          <p:cNvSpPr/>
          <p:nvPr/>
        </p:nvSpPr>
        <p:spPr>
          <a:xfrm>
            <a:off x="6084168" y="2780929"/>
            <a:ext cx="2987824" cy="1438855"/>
          </a:xfrm>
          <a:prstGeom prst="rect">
            <a:avLst/>
          </a:prstGeom>
          <a:solidFill>
            <a:srgbClr val="F3D1E4"/>
          </a:solidFill>
          <a:ln>
            <a:noFill/>
          </a:ln>
        </p:spPr>
        <p:txBody>
          <a:bodyPr wrap="square">
            <a:spAutoFit/>
          </a:bodyPr>
          <a:lstStyle/>
          <a:p>
            <a:pPr>
              <a:lnSpc>
                <a:spcPts val="2100"/>
              </a:lnSpc>
            </a:pPr>
            <a:r>
              <a:rPr lang="it-IT" dirty="0" smtClean="0"/>
              <a:t>si verifica quando gli studenti riflettono e monitorano i loro progressi per “dare forma” ai propri obiettivi di ulteriori apprendimenti</a:t>
            </a:r>
            <a:endParaRPr lang="it-IT" dirty="0"/>
          </a:p>
        </p:txBody>
      </p:sp>
      <p:pic>
        <p:nvPicPr>
          <p:cNvPr id="88068" name="Picture 4" descr="http://imgpt.hellokids.com/_uploads/_tiny_galerie/20100834/teacher-distributing-sheets-to-the-pupils-in-the-classroom-01-vwd_u3c.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2008" y="4437112"/>
            <a:ext cx="2915816" cy="2420888"/>
          </a:xfrm>
          <a:prstGeom prst="rect">
            <a:avLst/>
          </a:prstGeom>
          <a:noFill/>
        </p:spPr>
      </p:pic>
      <p:pic>
        <p:nvPicPr>
          <p:cNvPr id="88070" name="Picture 6" descr="http://static.pourfemme.it/pfmamma/fotogallery/625X0/21405/disegno-sulla-scuola-da-colorare-con-ragazzina-che-legge.jp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flipH="1">
            <a:off x="6300192" y="4365104"/>
            <a:ext cx="2592288" cy="2492896"/>
          </a:xfrm>
          <a:prstGeom prst="rect">
            <a:avLst/>
          </a:prstGeom>
          <a:noFill/>
        </p:spPr>
      </p:pic>
      <p:cxnSp>
        <p:nvCxnSpPr>
          <p:cNvPr id="20" name="Connettore 2 19"/>
          <p:cNvCxnSpPr/>
          <p:nvPr/>
        </p:nvCxnSpPr>
        <p:spPr>
          <a:xfrm flipH="1" flipV="1">
            <a:off x="2267744" y="4293096"/>
            <a:ext cx="288032" cy="504056"/>
          </a:xfrm>
          <a:prstGeom prst="straightConnector1">
            <a:avLst/>
          </a:prstGeom>
          <a:ln w="38100">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V="1">
            <a:off x="2555776" y="4581128"/>
            <a:ext cx="495672" cy="224408"/>
          </a:xfrm>
          <a:prstGeom prst="straightConnector1">
            <a:avLst/>
          </a:prstGeom>
          <a:ln w="381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V="1">
            <a:off x="8532440" y="4293096"/>
            <a:ext cx="72008" cy="440432"/>
          </a:xfrm>
          <a:prstGeom prst="straightConnector1">
            <a:avLst/>
          </a:prstGeom>
          <a:ln w="381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Segnaposto data 12"/>
          <p:cNvSpPr>
            <a:spLocks noGrp="1"/>
          </p:cNvSpPr>
          <p:nvPr>
            <p:ph type="dt" sz="half" idx="10"/>
          </p:nvPr>
        </p:nvSpPr>
        <p:spPr>
          <a:xfrm>
            <a:off x="457200" y="6520259"/>
            <a:ext cx="2133600" cy="365125"/>
          </a:xfrm>
        </p:spPr>
        <p:txBody>
          <a:bodyPr/>
          <a:lstStyle/>
          <a:p>
            <a:r>
              <a:rPr lang="it-IT" smtClean="0"/>
              <a:t>27/11/2014</a:t>
            </a:r>
            <a:endParaRPr lang="it-IT"/>
          </a:p>
        </p:txBody>
      </p:sp>
      <p:sp>
        <p:nvSpPr>
          <p:cNvPr id="14" name="Segnaposto numero diapositiva 13"/>
          <p:cNvSpPr>
            <a:spLocks noGrp="1"/>
          </p:cNvSpPr>
          <p:nvPr>
            <p:ph type="sldNum" sz="quarter" idx="12"/>
          </p:nvPr>
        </p:nvSpPr>
        <p:spPr>
          <a:xfrm>
            <a:off x="6553200" y="6520259"/>
            <a:ext cx="2133600" cy="365125"/>
          </a:xfrm>
        </p:spPr>
        <p:txBody>
          <a:bodyPr/>
          <a:lstStyle/>
          <a:p>
            <a:fld id="{8180207A-DDD6-447D-82E4-1722B955657B}" type="slidenum">
              <a:rPr lang="it-IT" smtClean="0"/>
              <a:pPr/>
              <a:t>11</a:t>
            </a:fld>
            <a:endParaRPr lang="it-IT"/>
          </a:p>
        </p:txBody>
      </p:sp>
      <p:sp>
        <p:nvSpPr>
          <p:cNvPr id="15" name="Segnaposto piè di pagina 1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pic>
        <p:nvPicPr>
          <p:cNvPr id="71682" name="Picture 2" descr="http://www.wmich.edu/evalctr/wp-content/uploads/2007/09/AFLTitleImage1.jpg"/>
          <p:cNvPicPr>
            <a:picLocks noChangeAspect="1" noChangeArrowheads="1"/>
          </p:cNvPicPr>
          <p:nvPr/>
        </p:nvPicPr>
        <p:blipFill>
          <a:blip r:embed="rId5" cstate="print"/>
          <a:srcRect/>
          <a:stretch>
            <a:fillRect/>
          </a:stretch>
        </p:blipFill>
        <p:spPr bwMode="auto">
          <a:xfrm>
            <a:off x="2987824" y="2132856"/>
            <a:ext cx="3096345" cy="2160240"/>
          </a:xfrm>
          <a:prstGeom prst="rect">
            <a:avLst/>
          </a:prstGeom>
          <a:noFill/>
        </p:spPr>
      </p:pic>
      <p:sp>
        <p:nvSpPr>
          <p:cNvPr id="19" name="Figura a mano libera 18"/>
          <p:cNvSpPr/>
          <p:nvPr/>
        </p:nvSpPr>
        <p:spPr>
          <a:xfrm>
            <a:off x="4476466" y="2636912"/>
            <a:ext cx="443424" cy="897858"/>
          </a:xfrm>
          <a:custGeom>
            <a:avLst/>
            <a:gdLst>
              <a:gd name="connsiteX0" fmla="*/ 409433 w 443424"/>
              <a:gd name="connsiteY0" fmla="*/ 464024 h 955343"/>
              <a:gd name="connsiteX1" fmla="*/ 395785 w 443424"/>
              <a:gd name="connsiteY1" fmla="*/ 423080 h 955343"/>
              <a:gd name="connsiteX2" fmla="*/ 272955 w 443424"/>
              <a:gd name="connsiteY2" fmla="*/ 368489 h 955343"/>
              <a:gd name="connsiteX3" fmla="*/ 232012 w 443424"/>
              <a:gd name="connsiteY3" fmla="*/ 354842 h 955343"/>
              <a:gd name="connsiteX4" fmla="*/ 232012 w 443424"/>
              <a:gd name="connsiteY4" fmla="*/ 204716 h 955343"/>
              <a:gd name="connsiteX5" fmla="*/ 218364 w 443424"/>
              <a:gd name="connsiteY5" fmla="*/ 68239 h 955343"/>
              <a:gd name="connsiteX6" fmla="*/ 177421 w 443424"/>
              <a:gd name="connsiteY6" fmla="*/ 27295 h 955343"/>
              <a:gd name="connsiteX7" fmla="*/ 95534 w 443424"/>
              <a:gd name="connsiteY7" fmla="*/ 0 h 955343"/>
              <a:gd name="connsiteX8" fmla="*/ 27295 w 443424"/>
              <a:gd name="connsiteY8" fmla="*/ 54591 h 955343"/>
              <a:gd name="connsiteX9" fmla="*/ 0 w 443424"/>
              <a:gd name="connsiteY9" fmla="*/ 136477 h 955343"/>
              <a:gd name="connsiteX10" fmla="*/ 40943 w 443424"/>
              <a:gd name="connsiteY10" fmla="*/ 341194 h 955343"/>
              <a:gd name="connsiteX11" fmla="*/ 68238 w 443424"/>
              <a:gd name="connsiteY11" fmla="*/ 382137 h 955343"/>
              <a:gd name="connsiteX12" fmla="*/ 54591 w 443424"/>
              <a:gd name="connsiteY12" fmla="*/ 627797 h 955343"/>
              <a:gd name="connsiteX13" fmla="*/ 27295 w 443424"/>
              <a:gd name="connsiteY13" fmla="*/ 709683 h 955343"/>
              <a:gd name="connsiteX14" fmla="*/ 13647 w 443424"/>
              <a:gd name="connsiteY14" fmla="*/ 750627 h 955343"/>
              <a:gd name="connsiteX15" fmla="*/ 27295 w 443424"/>
              <a:gd name="connsiteY15" fmla="*/ 900752 h 955343"/>
              <a:gd name="connsiteX16" fmla="*/ 68238 w 443424"/>
              <a:gd name="connsiteY16" fmla="*/ 928048 h 955343"/>
              <a:gd name="connsiteX17" fmla="*/ 150125 w 443424"/>
              <a:gd name="connsiteY17" fmla="*/ 955343 h 955343"/>
              <a:gd name="connsiteX18" fmla="*/ 327546 w 443424"/>
              <a:gd name="connsiteY18" fmla="*/ 928048 h 955343"/>
              <a:gd name="connsiteX19" fmla="*/ 368489 w 443424"/>
              <a:gd name="connsiteY19" fmla="*/ 900752 h 955343"/>
              <a:gd name="connsiteX20" fmla="*/ 409433 w 443424"/>
              <a:gd name="connsiteY20" fmla="*/ 614149 h 955343"/>
              <a:gd name="connsiteX21" fmla="*/ 436728 w 443424"/>
              <a:gd name="connsiteY21" fmla="*/ 518615 h 955343"/>
              <a:gd name="connsiteX22" fmla="*/ 409433 w 443424"/>
              <a:gd name="connsiteY22" fmla="*/ 477672 h 955343"/>
              <a:gd name="connsiteX23" fmla="*/ 409433 w 443424"/>
              <a:gd name="connsiteY23" fmla="*/ 464024 h 9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3424" h="955343">
                <a:moveTo>
                  <a:pt x="409433" y="464024"/>
                </a:moveTo>
                <a:cubicBezTo>
                  <a:pt x="407158" y="454925"/>
                  <a:pt x="404772" y="434314"/>
                  <a:pt x="395785" y="423080"/>
                </a:cubicBezTo>
                <a:cubicBezTo>
                  <a:pt x="372193" y="393590"/>
                  <a:pt x="297973" y="376828"/>
                  <a:pt x="272955" y="368489"/>
                </a:cubicBezTo>
                <a:lnTo>
                  <a:pt x="232012" y="354842"/>
                </a:lnTo>
                <a:cubicBezTo>
                  <a:pt x="200712" y="260943"/>
                  <a:pt x="232012" y="374470"/>
                  <a:pt x="232012" y="204716"/>
                </a:cubicBezTo>
                <a:cubicBezTo>
                  <a:pt x="232012" y="158997"/>
                  <a:pt x="231809" y="111936"/>
                  <a:pt x="218364" y="68239"/>
                </a:cubicBezTo>
                <a:cubicBezTo>
                  <a:pt x="212688" y="49792"/>
                  <a:pt x="194293" y="36668"/>
                  <a:pt x="177421" y="27295"/>
                </a:cubicBezTo>
                <a:cubicBezTo>
                  <a:pt x="152270" y="13322"/>
                  <a:pt x="95534" y="0"/>
                  <a:pt x="95534" y="0"/>
                </a:cubicBezTo>
                <a:cubicBezTo>
                  <a:pt x="51137" y="14799"/>
                  <a:pt x="48767" y="6280"/>
                  <a:pt x="27295" y="54591"/>
                </a:cubicBezTo>
                <a:cubicBezTo>
                  <a:pt x="15610" y="80883"/>
                  <a:pt x="0" y="136477"/>
                  <a:pt x="0" y="136477"/>
                </a:cubicBezTo>
                <a:cubicBezTo>
                  <a:pt x="5279" y="183987"/>
                  <a:pt x="8684" y="292804"/>
                  <a:pt x="40943" y="341194"/>
                </a:cubicBezTo>
                <a:lnTo>
                  <a:pt x="68238" y="382137"/>
                </a:lnTo>
                <a:cubicBezTo>
                  <a:pt x="63689" y="464024"/>
                  <a:pt x="64763" y="546417"/>
                  <a:pt x="54591" y="627797"/>
                </a:cubicBezTo>
                <a:cubicBezTo>
                  <a:pt x="51022" y="656347"/>
                  <a:pt x="36394" y="682388"/>
                  <a:pt x="27295" y="709683"/>
                </a:cubicBezTo>
                <a:lnTo>
                  <a:pt x="13647" y="750627"/>
                </a:lnTo>
                <a:cubicBezTo>
                  <a:pt x="18196" y="800669"/>
                  <a:pt x="12518" y="852726"/>
                  <a:pt x="27295" y="900752"/>
                </a:cubicBezTo>
                <a:cubicBezTo>
                  <a:pt x="32119" y="916429"/>
                  <a:pt x="53249" y="921386"/>
                  <a:pt x="68238" y="928048"/>
                </a:cubicBezTo>
                <a:cubicBezTo>
                  <a:pt x="94530" y="939733"/>
                  <a:pt x="150125" y="955343"/>
                  <a:pt x="150125" y="955343"/>
                </a:cubicBezTo>
                <a:cubicBezTo>
                  <a:pt x="174773" y="952604"/>
                  <a:pt x="286182" y="945775"/>
                  <a:pt x="327546" y="928048"/>
                </a:cubicBezTo>
                <a:cubicBezTo>
                  <a:pt x="342622" y="921587"/>
                  <a:pt x="354841" y="909851"/>
                  <a:pt x="368489" y="900752"/>
                </a:cubicBezTo>
                <a:cubicBezTo>
                  <a:pt x="443424" y="788353"/>
                  <a:pt x="384149" y="892275"/>
                  <a:pt x="409433" y="614149"/>
                </a:cubicBezTo>
                <a:cubicBezTo>
                  <a:pt x="411576" y="590581"/>
                  <a:pt x="428648" y="542855"/>
                  <a:pt x="436728" y="518615"/>
                </a:cubicBezTo>
                <a:cubicBezTo>
                  <a:pt x="427630" y="504967"/>
                  <a:pt x="416768" y="492343"/>
                  <a:pt x="409433" y="477672"/>
                </a:cubicBezTo>
                <a:cubicBezTo>
                  <a:pt x="402999" y="464805"/>
                  <a:pt x="411708" y="473123"/>
                  <a:pt x="409433" y="464024"/>
                </a:cubicBezTo>
                <a:close/>
              </a:path>
            </a:pathLst>
          </a:custGeom>
          <a:gradFill flip="none" rotWithShape="1">
            <a:gsLst>
              <a:gs pos="0">
                <a:srgbClr val="CFC5DD">
                  <a:shade val="30000"/>
                  <a:satMod val="115000"/>
                </a:srgbClr>
              </a:gs>
              <a:gs pos="50000">
                <a:srgbClr val="CFC5DD">
                  <a:shade val="67500"/>
                  <a:satMod val="115000"/>
                </a:srgbClr>
              </a:gs>
              <a:gs pos="100000">
                <a:srgbClr val="CFC5D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23"/>
          <p:cNvSpPr/>
          <p:nvPr/>
        </p:nvSpPr>
        <p:spPr>
          <a:xfrm>
            <a:off x="4427984" y="2204864"/>
            <a:ext cx="351645" cy="1728192"/>
          </a:xfrm>
          <a:custGeom>
            <a:avLst/>
            <a:gdLst>
              <a:gd name="connsiteX0" fmla="*/ 24099 w 351645"/>
              <a:gd name="connsiteY0" fmla="*/ 179743 h 1394578"/>
              <a:gd name="connsiteX1" fmla="*/ 51395 w 351645"/>
              <a:gd name="connsiteY1" fmla="*/ 275277 h 1394578"/>
              <a:gd name="connsiteX2" fmla="*/ 78690 w 351645"/>
              <a:gd name="connsiteY2" fmla="*/ 357164 h 1394578"/>
              <a:gd name="connsiteX3" fmla="*/ 92338 w 351645"/>
              <a:gd name="connsiteY3" fmla="*/ 398107 h 1394578"/>
              <a:gd name="connsiteX4" fmla="*/ 119633 w 351645"/>
              <a:gd name="connsiteY4" fmla="*/ 439050 h 1394578"/>
              <a:gd name="connsiteX5" fmla="*/ 92338 w 351645"/>
              <a:gd name="connsiteY5" fmla="*/ 520937 h 1394578"/>
              <a:gd name="connsiteX6" fmla="*/ 78690 w 351645"/>
              <a:gd name="connsiteY6" fmla="*/ 561880 h 1394578"/>
              <a:gd name="connsiteX7" fmla="*/ 51395 w 351645"/>
              <a:gd name="connsiteY7" fmla="*/ 602824 h 1394578"/>
              <a:gd name="connsiteX8" fmla="*/ 37747 w 351645"/>
              <a:gd name="connsiteY8" fmla="*/ 684710 h 1394578"/>
              <a:gd name="connsiteX9" fmla="*/ 65042 w 351645"/>
              <a:gd name="connsiteY9" fmla="*/ 1080495 h 1394578"/>
              <a:gd name="connsiteX10" fmla="*/ 78690 w 351645"/>
              <a:gd name="connsiteY10" fmla="*/ 1203325 h 1394578"/>
              <a:gd name="connsiteX11" fmla="*/ 92338 w 351645"/>
              <a:gd name="connsiteY11" fmla="*/ 1380746 h 1394578"/>
              <a:gd name="connsiteX12" fmla="*/ 133281 w 351645"/>
              <a:gd name="connsiteY12" fmla="*/ 1394394 h 1394578"/>
              <a:gd name="connsiteX13" fmla="*/ 174224 w 351645"/>
              <a:gd name="connsiteY13" fmla="*/ 1380746 h 1394578"/>
              <a:gd name="connsiteX14" fmla="*/ 187872 w 351645"/>
              <a:gd name="connsiteY14" fmla="*/ 1339803 h 1394578"/>
              <a:gd name="connsiteX15" fmla="*/ 146929 w 351645"/>
              <a:gd name="connsiteY15" fmla="*/ 1257916 h 1394578"/>
              <a:gd name="connsiteX16" fmla="*/ 160577 w 351645"/>
              <a:gd name="connsiteY16" fmla="*/ 1162382 h 1394578"/>
              <a:gd name="connsiteX17" fmla="*/ 187872 w 351645"/>
              <a:gd name="connsiteY17" fmla="*/ 1039552 h 1394578"/>
              <a:gd name="connsiteX18" fmla="*/ 201520 w 351645"/>
              <a:gd name="connsiteY18" fmla="*/ 998609 h 1394578"/>
              <a:gd name="connsiteX19" fmla="*/ 187872 w 351645"/>
              <a:gd name="connsiteY19" fmla="*/ 875779 h 1394578"/>
              <a:gd name="connsiteX20" fmla="*/ 174224 w 351645"/>
              <a:gd name="connsiteY20" fmla="*/ 780245 h 1394578"/>
              <a:gd name="connsiteX21" fmla="*/ 187872 w 351645"/>
              <a:gd name="connsiteY21" fmla="*/ 548233 h 1394578"/>
              <a:gd name="connsiteX22" fmla="*/ 337998 w 351645"/>
              <a:gd name="connsiteY22" fmla="*/ 561880 h 1394578"/>
              <a:gd name="connsiteX23" fmla="*/ 351645 w 351645"/>
              <a:gd name="connsiteY23" fmla="*/ 520937 h 1394578"/>
              <a:gd name="connsiteX24" fmla="*/ 297054 w 351645"/>
              <a:gd name="connsiteY24" fmla="*/ 439050 h 1394578"/>
              <a:gd name="connsiteX25" fmla="*/ 269759 w 351645"/>
              <a:gd name="connsiteY25" fmla="*/ 479994 h 1394578"/>
              <a:gd name="connsiteX26" fmla="*/ 215168 w 351645"/>
              <a:gd name="connsiteY26" fmla="*/ 425403 h 1394578"/>
              <a:gd name="connsiteX27" fmla="*/ 187872 w 351645"/>
              <a:gd name="connsiteY27" fmla="*/ 15970 h 1394578"/>
              <a:gd name="connsiteX28" fmla="*/ 160577 w 351645"/>
              <a:gd name="connsiteY28" fmla="*/ 56913 h 1394578"/>
              <a:gd name="connsiteX29" fmla="*/ 119633 w 351645"/>
              <a:gd name="connsiteY29" fmla="*/ 138800 h 1394578"/>
              <a:gd name="connsiteX30" fmla="*/ 105986 w 351645"/>
              <a:gd name="connsiteY30" fmla="*/ 275277 h 1394578"/>
              <a:gd name="connsiteX31" fmla="*/ 65042 w 351645"/>
              <a:gd name="connsiteY31" fmla="*/ 247982 h 1394578"/>
              <a:gd name="connsiteX32" fmla="*/ 24099 w 351645"/>
              <a:gd name="connsiteY32" fmla="*/ 179743 h 139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1645" h="1394578">
                <a:moveTo>
                  <a:pt x="24099" y="179743"/>
                </a:moveTo>
                <a:cubicBezTo>
                  <a:pt x="21825" y="184292"/>
                  <a:pt x="0" y="103958"/>
                  <a:pt x="51395" y="275277"/>
                </a:cubicBezTo>
                <a:cubicBezTo>
                  <a:pt x="59663" y="302836"/>
                  <a:pt x="69592" y="329868"/>
                  <a:pt x="78690" y="357164"/>
                </a:cubicBezTo>
                <a:cubicBezTo>
                  <a:pt x="83239" y="370812"/>
                  <a:pt x="84358" y="386137"/>
                  <a:pt x="92338" y="398107"/>
                </a:cubicBezTo>
                <a:lnTo>
                  <a:pt x="119633" y="439050"/>
                </a:lnTo>
                <a:lnTo>
                  <a:pt x="92338" y="520937"/>
                </a:lnTo>
                <a:cubicBezTo>
                  <a:pt x="87789" y="534585"/>
                  <a:pt x="86670" y="549910"/>
                  <a:pt x="78690" y="561880"/>
                </a:cubicBezTo>
                <a:lnTo>
                  <a:pt x="51395" y="602824"/>
                </a:lnTo>
                <a:cubicBezTo>
                  <a:pt x="46846" y="630119"/>
                  <a:pt x="37747" y="657038"/>
                  <a:pt x="37747" y="684710"/>
                </a:cubicBezTo>
                <a:cubicBezTo>
                  <a:pt x="37747" y="1011322"/>
                  <a:pt x="15691" y="932436"/>
                  <a:pt x="65042" y="1080495"/>
                </a:cubicBezTo>
                <a:cubicBezTo>
                  <a:pt x="69591" y="1121438"/>
                  <a:pt x="74960" y="1162299"/>
                  <a:pt x="78690" y="1203325"/>
                </a:cubicBezTo>
                <a:cubicBezTo>
                  <a:pt x="84060" y="1262396"/>
                  <a:pt x="76043" y="1323713"/>
                  <a:pt x="92338" y="1380746"/>
                </a:cubicBezTo>
                <a:cubicBezTo>
                  <a:pt x="96290" y="1394578"/>
                  <a:pt x="119633" y="1389845"/>
                  <a:pt x="133281" y="1394394"/>
                </a:cubicBezTo>
                <a:cubicBezTo>
                  <a:pt x="146929" y="1389845"/>
                  <a:pt x="164052" y="1390918"/>
                  <a:pt x="174224" y="1380746"/>
                </a:cubicBezTo>
                <a:cubicBezTo>
                  <a:pt x="184396" y="1370574"/>
                  <a:pt x="187872" y="1354189"/>
                  <a:pt x="187872" y="1339803"/>
                </a:cubicBezTo>
                <a:cubicBezTo>
                  <a:pt x="187872" y="1311551"/>
                  <a:pt x="160730" y="1278617"/>
                  <a:pt x="146929" y="1257916"/>
                </a:cubicBezTo>
                <a:cubicBezTo>
                  <a:pt x="151478" y="1226071"/>
                  <a:pt x="155289" y="1194112"/>
                  <a:pt x="160577" y="1162382"/>
                </a:cubicBezTo>
                <a:cubicBezTo>
                  <a:pt x="166207" y="1128601"/>
                  <a:pt x="178055" y="1073912"/>
                  <a:pt x="187872" y="1039552"/>
                </a:cubicBezTo>
                <a:cubicBezTo>
                  <a:pt x="191824" y="1025720"/>
                  <a:pt x="196971" y="1012257"/>
                  <a:pt x="201520" y="998609"/>
                </a:cubicBezTo>
                <a:cubicBezTo>
                  <a:pt x="196971" y="957666"/>
                  <a:pt x="192982" y="916656"/>
                  <a:pt x="187872" y="875779"/>
                </a:cubicBezTo>
                <a:cubicBezTo>
                  <a:pt x="183882" y="843859"/>
                  <a:pt x="174224" y="812413"/>
                  <a:pt x="174224" y="780245"/>
                </a:cubicBezTo>
                <a:cubicBezTo>
                  <a:pt x="174224" y="702774"/>
                  <a:pt x="183323" y="625570"/>
                  <a:pt x="187872" y="548233"/>
                </a:cubicBezTo>
                <a:cubicBezTo>
                  <a:pt x="243202" y="585119"/>
                  <a:pt x="248609" y="601608"/>
                  <a:pt x="337998" y="561880"/>
                </a:cubicBezTo>
                <a:cubicBezTo>
                  <a:pt x="351144" y="556037"/>
                  <a:pt x="347096" y="534585"/>
                  <a:pt x="351645" y="520937"/>
                </a:cubicBezTo>
                <a:cubicBezTo>
                  <a:pt x="347363" y="503809"/>
                  <a:pt x="341936" y="430073"/>
                  <a:pt x="297054" y="439050"/>
                </a:cubicBezTo>
                <a:cubicBezTo>
                  <a:pt x="280970" y="442267"/>
                  <a:pt x="278857" y="466346"/>
                  <a:pt x="269759" y="479994"/>
                </a:cubicBezTo>
                <a:cubicBezTo>
                  <a:pt x="230055" y="466759"/>
                  <a:pt x="218477" y="475032"/>
                  <a:pt x="215168" y="425403"/>
                </a:cubicBezTo>
                <a:cubicBezTo>
                  <a:pt x="186808" y="0"/>
                  <a:pt x="242049" y="178498"/>
                  <a:pt x="187872" y="15970"/>
                </a:cubicBezTo>
                <a:cubicBezTo>
                  <a:pt x="178774" y="29618"/>
                  <a:pt x="164555" y="41000"/>
                  <a:pt x="160577" y="56913"/>
                </a:cubicBezTo>
                <a:cubicBezTo>
                  <a:pt x="131064" y="174965"/>
                  <a:pt x="175376" y="222413"/>
                  <a:pt x="119633" y="138800"/>
                </a:cubicBezTo>
                <a:cubicBezTo>
                  <a:pt x="115084" y="184292"/>
                  <a:pt x="126432" y="234384"/>
                  <a:pt x="105986" y="275277"/>
                </a:cubicBezTo>
                <a:cubicBezTo>
                  <a:pt x="98651" y="289948"/>
                  <a:pt x="76641" y="259580"/>
                  <a:pt x="65042" y="247982"/>
                </a:cubicBezTo>
                <a:cubicBezTo>
                  <a:pt x="32700" y="215640"/>
                  <a:pt x="26373" y="175194"/>
                  <a:pt x="24099" y="179743"/>
                </a:cubicBezTo>
                <a:close/>
              </a:path>
            </a:pathLst>
          </a:custGeom>
          <a:gradFill flip="none" rotWithShape="1">
            <a:gsLst>
              <a:gs pos="0">
                <a:srgbClr val="CFC5DD">
                  <a:shade val="30000"/>
                  <a:satMod val="115000"/>
                </a:srgbClr>
              </a:gs>
              <a:gs pos="50000">
                <a:srgbClr val="CFC5DD">
                  <a:shade val="67500"/>
                  <a:satMod val="115000"/>
                </a:srgbClr>
              </a:gs>
              <a:gs pos="100000">
                <a:srgbClr val="CFC5DD">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http://4.bp.blogspot.com/-_c--t0nYbZQ/T75O5ryPSzI/AAAAAAAADAs/N503LCq76zI/s1600/Scuola_Lavori%2520di%2520gruppo_file6a179b26231648fea94aa3fa0a470840.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203848" y="908720"/>
            <a:ext cx="3140348" cy="1944216"/>
          </a:xfrm>
          <a:prstGeom prst="rect">
            <a:avLst/>
          </a:prstGeom>
          <a:noFill/>
        </p:spPr>
      </p:pic>
      <p:sp>
        <p:nvSpPr>
          <p:cNvPr id="2" name="Titolo 1"/>
          <p:cNvSpPr>
            <a:spLocks noGrp="1"/>
          </p:cNvSpPr>
          <p:nvPr>
            <p:ph type="title"/>
          </p:nvPr>
        </p:nvSpPr>
        <p:spPr>
          <a:xfrm>
            <a:off x="0" y="116632"/>
            <a:ext cx="9144000" cy="634082"/>
          </a:xfrm>
        </p:spPr>
        <p:txBody>
          <a:bodyPr>
            <a:noAutofit/>
          </a:bodyPr>
          <a:lstStyle/>
          <a:p>
            <a:pPr algn="just"/>
            <a:r>
              <a:rPr lang="it-IT" sz="4000" b="1" dirty="0" smtClean="0">
                <a:solidFill>
                  <a:schemeClr val="accent3">
                    <a:lumMod val="50000"/>
                  </a:schemeClr>
                </a:solidFill>
                <a:latin typeface="Agency FB" pitchFamily="34" charset="0"/>
              </a:rPr>
              <a:t>Strategie per migliorare</a:t>
            </a:r>
            <a:endParaRPr lang="it-IT" sz="4000" b="1" dirty="0">
              <a:solidFill>
                <a:schemeClr val="accent3">
                  <a:lumMod val="50000"/>
                </a:schemeClr>
              </a:solidFill>
              <a:latin typeface="Agency FB" pitchFamily="34" charset="0"/>
            </a:endParaRPr>
          </a:p>
        </p:txBody>
      </p:sp>
      <p:sp>
        <p:nvSpPr>
          <p:cNvPr id="8" name="Segnaposto contenuto 2"/>
          <p:cNvSpPr txBox="1">
            <a:spLocks/>
          </p:cNvSpPr>
          <p:nvPr/>
        </p:nvSpPr>
        <p:spPr>
          <a:xfrm>
            <a:off x="2555776" y="4509120"/>
            <a:ext cx="6588224" cy="22322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600" b="1" dirty="0" smtClean="0">
                <a:solidFill>
                  <a:srgbClr val="00863D"/>
                </a:solidFill>
                <a:latin typeface="Agency FB" pitchFamily="34" charset="0"/>
                <a:cs typeface="Arial" pitchFamily="34" charset="0"/>
              </a:rPr>
              <a:t>F</a:t>
            </a:r>
            <a:r>
              <a:rPr kumimoji="0" lang="it-IT" sz="2600" b="1" i="0" u="none" strike="noStrike" kern="1200" cap="none" spc="0" normalizeH="0" baseline="0" noProof="0" dirty="0" err="1" smtClean="0">
                <a:ln>
                  <a:noFill/>
                </a:ln>
                <a:solidFill>
                  <a:srgbClr val="00863D"/>
                </a:solidFill>
                <a:effectLst/>
                <a:uLnTx/>
                <a:uFillTx/>
                <a:latin typeface="Agency FB" pitchFamily="34" charset="0"/>
                <a:cs typeface="Arial" pitchFamily="34" charset="0"/>
              </a:rPr>
              <a:t>eedback</a:t>
            </a:r>
            <a:r>
              <a:rPr kumimoji="0" lang="it-IT" sz="2600" b="1" i="0" u="none" strike="noStrike" kern="1200" cap="none" spc="0" normalizeH="0" baseline="0" noProof="0" dirty="0" smtClean="0">
                <a:ln>
                  <a:noFill/>
                </a:ln>
                <a:solidFill>
                  <a:srgbClr val="00863D"/>
                </a:solidFill>
                <a:effectLst/>
                <a:uLnTx/>
                <a:uFillTx/>
                <a:latin typeface="Agency FB" pitchFamily="34" charset="0"/>
                <a:cs typeface="Arial" pitchFamily="34" charset="0"/>
              </a:rPr>
              <a:t>, per capire [docenti e allievi] se gli studenti sono pronti per la fase successiva di apprendimento o se hanno bisogno di ulteriori esperienze di per consolidare le loro conoscenze, la loro comprensione della realtà e le loro abilità.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600" b="1" i="0" u="none" strike="noStrike" kern="1200" cap="none" spc="0" normalizeH="0" baseline="0" noProof="0" dirty="0">
              <a:ln>
                <a:noFill/>
              </a:ln>
              <a:solidFill>
                <a:srgbClr val="00863D"/>
              </a:solidFill>
              <a:effectLst/>
              <a:uLnTx/>
              <a:uFillTx/>
              <a:latin typeface="Agency FB" pitchFamily="34" charset="0"/>
            </a:endParaRPr>
          </a:p>
        </p:txBody>
      </p:sp>
      <p:sp>
        <p:nvSpPr>
          <p:cNvPr id="10" name="Segnaposto data 9"/>
          <p:cNvSpPr>
            <a:spLocks noGrp="1"/>
          </p:cNvSpPr>
          <p:nvPr>
            <p:ph type="dt" sz="half" idx="10"/>
          </p:nvPr>
        </p:nvSpPr>
        <p:spPr>
          <a:xfrm>
            <a:off x="457200" y="6448251"/>
            <a:ext cx="2133600" cy="365125"/>
          </a:xfrm>
        </p:spPr>
        <p:txBody>
          <a:bodyPr/>
          <a:lstStyle/>
          <a:p>
            <a:r>
              <a:rPr lang="it-IT" smtClean="0"/>
              <a:t>27/11/2014</a:t>
            </a:r>
            <a:endParaRPr lang="it-IT"/>
          </a:p>
        </p:txBody>
      </p:sp>
      <p:sp>
        <p:nvSpPr>
          <p:cNvPr id="11" name="Segnaposto numero diapositiva 10"/>
          <p:cNvSpPr>
            <a:spLocks noGrp="1"/>
          </p:cNvSpPr>
          <p:nvPr>
            <p:ph type="sldNum" sz="quarter" idx="12"/>
          </p:nvPr>
        </p:nvSpPr>
        <p:spPr>
          <a:xfrm>
            <a:off x="6553200" y="6448251"/>
            <a:ext cx="2133600" cy="365125"/>
          </a:xfrm>
        </p:spPr>
        <p:txBody>
          <a:bodyPr/>
          <a:lstStyle/>
          <a:p>
            <a:fld id="{8180207A-DDD6-447D-82E4-1722B955657B}" type="slidenum">
              <a:rPr lang="it-IT" smtClean="0"/>
              <a:pPr/>
              <a:t>12</a:t>
            </a:fld>
            <a:endParaRPr lang="it-IT"/>
          </a:p>
        </p:txBody>
      </p:sp>
      <p:sp>
        <p:nvSpPr>
          <p:cNvPr id="12" name="Segnaposto piè di pagina 11"/>
          <p:cNvSpPr>
            <a:spLocks noGrp="1"/>
          </p:cNvSpPr>
          <p:nvPr>
            <p:ph type="ftr" sz="quarter" idx="11"/>
          </p:nvPr>
        </p:nvSpPr>
        <p:spPr>
          <a:xfrm>
            <a:off x="3124200" y="6448251"/>
            <a:ext cx="2895600" cy="365125"/>
          </a:xfrm>
        </p:spPr>
        <p:txBody>
          <a:bodyPr/>
          <a:lstStyle/>
          <a:p>
            <a:r>
              <a:rPr lang="it-IT" dirty="0" smtClean="0"/>
              <a:t>a cura di Mariella Spinosi</a:t>
            </a:r>
            <a:endParaRPr lang="it-IT" dirty="0"/>
          </a:p>
        </p:txBody>
      </p:sp>
      <p:pic>
        <p:nvPicPr>
          <p:cNvPr id="13" name="Picture 2" descr="http://blog.7geese.com/wp-content/uploads/2014/05/feedback.png"/>
          <p:cNvPicPr>
            <a:picLocks noChangeAspect="1" noChangeArrowheads="1"/>
          </p:cNvPicPr>
          <p:nvPr/>
        </p:nvPicPr>
        <p:blipFill>
          <a:blip r:embed="rId3" cstate="print"/>
          <a:srcRect/>
          <a:stretch>
            <a:fillRect/>
          </a:stretch>
        </p:blipFill>
        <p:spPr bwMode="auto">
          <a:xfrm>
            <a:off x="35496" y="4437112"/>
            <a:ext cx="2592288" cy="2341860"/>
          </a:xfrm>
          <a:prstGeom prst="rect">
            <a:avLst/>
          </a:prstGeom>
          <a:noFill/>
        </p:spPr>
      </p:pic>
      <p:pic>
        <p:nvPicPr>
          <p:cNvPr id="68610" name="Picture 2" descr="http://ospitiweb.indire.it/adi/Corsi1213/immagini/c1213_4304.jpg"/>
          <p:cNvPicPr>
            <a:picLocks noChangeAspect="1" noChangeArrowheads="1"/>
          </p:cNvPicPr>
          <p:nvPr/>
        </p:nvPicPr>
        <p:blipFill>
          <a:blip r:embed="rId4" cstate="print"/>
          <a:srcRect/>
          <a:stretch>
            <a:fillRect/>
          </a:stretch>
        </p:blipFill>
        <p:spPr bwMode="auto">
          <a:xfrm>
            <a:off x="4067944" y="2780928"/>
            <a:ext cx="5076056" cy="1550293"/>
          </a:xfrm>
          <a:prstGeom prst="rect">
            <a:avLst/>
          </a:prstGeom>
          <a:noFill/>
        </p:spPr>
      </p:pic>
      <p:sp>
        <p:nvSpPr>
          <p:cNvPr id="14" name="Rettangolo 13"/>
          <p:cNvSpPr/>
          <p:nvPr/>
        </p:nvSpPr>
        <p:spPr>
          <a:xfrm>
            <a:off x="3995936" y="2636912"/>
            <a:ext cx="1944216"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contenuto 2"/>
          <p:cNvSpPr txBox="1">
            <a:spLocks/>
          </p:cNvSpPr>
          <p:nvPr/>
        </p:nvSpPr>
        <p:spPr>
          <a:xfrm>
            <a:off x="1619672" y="3068960"/>
            <a:ext cx="4248472" cy="10801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ts val="2880"/>
              </a:lnSpc>
              <a:spcBef>
                <a:spcPct val="20000"/>
              </a:spcBef>
              <a:spcAft>
                <a:spcPts val="0"/>
              </a:spcAft>
              <a:buClrTx/>
              <a:buSzTx/>
              <a:buFont typeface="Arial" pitchFamily="34" charset="0"/>
              <a:buChar char="•"/>
              <a:tabLst/>
              <a:defRPr/>
            </a:pPr>
            <a:r>
              <a:rPr kumimoji="0" lang="it-IT" sz="2600" b="1" i="0" u="none" strike="noStrike" kern="1200" cap="none" spc="-40" normalizeH="0" noProof="0" dirty="0" smtClean="0">
                <a:ln>
                  <a:noFill/>
                </a:ln>
                <a:solidFill>
                  <a:srgbClr val="A80038"/>
                </a:solidFill>
                <a:effectLst/>
                <a:uLnTx/>
                <a:uFillTx/>
                <a:latin typeface="Agency FB" pitchFamily="34" charset="0"/>
                <a:cs typeface="Arial" pitchFamily="34" charset="0"/>
              </a:rPr>
              <a:t>Sistemi per monitorare e valutare il proprio apprendimento</a:t>
            </a:r>
            <a:endParaRPr kumimoji="0" lang="it-IT" sz="2600" b="1" i="0" u="none" strike="noStrike" kern="1200" cap="none" spc="-40" normalizeH="0" noProof="0" dirty="0">
              <a:ln>
                <a:noFill/>
              </a:ln>
              <a:solidFill>
                <a:srgbClr val="A80038"/>
              </a:solidFill>
              <a:effectLst/>
              <a:uLnTx/>
              <a:uFillTx/>
              <a:latin typeface="Agency FB" pitchFamily="34" charset="0"/>
            </a:endParaRPr>
          </a:p>
        </p:txBody>
      </p:sp>
      <p:sp>
        <p:nvSpPr>
          <p:cNvPr id="3" name="Segnaposto contenuto 2"/>
          <p:cNvSpPr>
            <a:spLocks noGrp="1"/>
          </p:cNvSpPr>
          <p:nvPr>
            <p:ph idx="1"/>
          </p:nvPr>
        </p:nvSpPr>
        <p:spPr>
          <a:xfrm>
            <a:off x="6084168" y="1412776"/>
            <a:ext cx="3059832" cy="1080120"/>
          </a:xfrm>
        </p:spPr>
        <p:txBody>
          <a:bodyPr>
            <a:normAutofit/>
          </a:bodyPr>
          <a:lstStyle/>
          <a:p>
            <a:r>
              <a:rPr lang="it-IT" sz="2600" b="1" dirty="0" smtClean="0">
                <a:solidFill>
                  <a:schemeClr val="accent6">
                    <a:lumMod val="50000"/>
                  </a:schemeClr>
                </a:solidFill>
                <a:latin typeface="Agency FB" pitchFamily="34" charset="0"/>
                <a:cs typeface="Arial" pitchFamily="34" charset="0"/>
              </a:rPr>
              <a:t>Autovalutazione e valutazione tra pari</a:t>
            </a:r>
          </a:p>
        </p:txBody>
      </p:sp>
      <p:pic>
        <p:nvPicPr>
          <p:cNvPr id="68612" name="Picture 4" descr="http://seedlearn.org/wp-content/uploads/2014/03/Logo-SelfAssessment.jpg"/>
          <p:cNvPicPr>
            <a:picLocks noChangeAspect="1" noChangeArrowheads="1"/>
          </p:cNvPicPr>
          <p:nvPr/>
        </p:nvPicPr>
        <p:blipFill>
          <a:blip r:embed="rId5" cstate="print"/>
          <a:srcRect/>
          <a:stretch>
            <a:fillRect/>
          </a:stretch>
        </p:blipFill>
        <p:spPr bwMode="auto">
          <a:xfrm>
            <a:off x="0" y="1124744"/>
            <a:ext cx="3371850" cy="1336551"/>
          </a:xfrm>
          <a:prstGeom prst="rect">
            <a:avLst/>
          </a:prstGeom>
          <a:noFill/>
        </p:spPr>
      </p:pic>
      <p:sp>
        <p:nvSpPr>
          <p:cNvPr id="17" name="CasellaDiTesto 16"/>
          <p:cNvSpPr txBox="1"/>
          <p:nvPr/>
        </p:nvSpPr>
        <p:spPr>
          <a:xfrm>
            <a:off x="1403648" y="1052736"/>
            <a:ext cx="2232248" cy="1169551"/>
          </a:xfrm>
          <a:prstGeom prst="rect">
            <a:avLst/>
          </a:prstGeom>
          <a:noFill/>
        </p:spPr>
        <p:txBody>
          <a:bodyPr wrap="square" rtlCol="0">
            <a:spAutoFit/>
          </a:bodyPr>
          <a:lstStyle/>
          <a:p>
            <a:pPr>
              <a:lnSpc>
                <a:spcPts val="4200"/>
              </a:lnSpc>
            </a:pPr>
            <a:r>
              <a:rPr lang="it-IT" dirty="0" smtClean="0"/>
              <a:t>And </a:t>
            </a:r>
          </a:p>
          <a:p>
            <a:pPr>
              <a:lnSpc>
                <a:spcPts val="4200"/>
              </a:lnSpc>
            </a:pPr>
            <a:r>
              <a:rPr lang="it-IT" sz="6600" dirty="0" err="1" smtClean="0">
                <a:solidFill>
                  <a:srgbClr val="BF5B09"/>
                </a:solidFill>
                <a:latin typeface="BankGothic Lt BT" pitchFamily="34" charset="0"/>
              </a:rPr>
              <a:t>P</a:t>
            </a:r>
            <a:r>
              <a:rPr lang="it-IT" sz="5400" dirty="0" err="1" smtClean="0">
                <a:latin typeface="BankGothic Lt BT" pitchFamily="34" charset="0"/>
              </a:rPr>
              <a:t>eer</a:t>
            </a:r>
            <a:endParaRPr lang="it-IT" sz="5400" dirty="0">
              <a:latin typeface="BankGothic Lt BT" pitchFamily="34" charset="0"/>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1916832"/>
            <a:ext cx="9144000" cy="4248472"/>
          </a:xfrm>
          <a:prstGeom prst="rect">
            <a:avLst/>
          </a:prstGeom>
          <a:solidFill>
            <a:srgbClr val="F9B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contenuto 2"/>
          <p:cNvSpPr txBox="1">
            <a:spLocks/>
          </p:cNvSpPr>
          <p:nvPr/>
        </p:nvSpPr>
        <p:spPr>
          <a:xfrm>
            <a:off x="5652120" y="2564904"/>
            <a:ext cx="3312368" cy="3024336"/>
          </a:xfrm>
          <a:prstGeom prst="rect">
            <a:avLst/>
          </a:prstGeom>
        </p:spPr>
        <p:txBody>
          <a:bodyPr vert="horz" lIns="91440" tIns="45720" rIns="91440" bIns="45720" rtlCol="0">
            <a:noAutofit/>
          </a:bodyPr>
          <a:lstStyle/>
          <a:p>
            <a:pPr marR="0" lvl="0" algn="l" defTabSz="914400" rtl="0" eaLnBrk="1" fontAlgn="auto" latinLnBrk="0" hangingPunct="1">
              <a:lnSpc>
                <a:spcPts val="3500"/>
              </a:lnSpc>
              <a:spcBef>
                <a:spcPts val="0"/>
              </a:spcBef>
              <a:buClrTx/>
              <a:buSzTx/>
              <a:tabLst/>
              <a:defRPr/>
            </a:pPr>
            <a:r>
              <a:rPr kumimoji="0" lang="it-IT" sz="3000" b="0" i="0" u="none" strike="noStrike" kern="1200" cap="none" spc="-70" normalizeH="0" noProof="0" dirty="0" smtClean="0">
                <a:ln>
                  <a:noFill/>
                </a:ln>
                <a:solidFill>
                  <a:srgbClr val="FF0000"/>
                </a:solidFill>
                <a:effectLst/>
                <a:uLnTx/>
                <a:uFillTx/>
                <a:latin typeface="MV Boli" pitchFamily="2" charset="0"/>
                <a:cs typeface="MV Boli" pitchFamily="2" charset="0"/>
              </a:rPr>
              <a:t>La valutazione tra pari permette agli studenti di farsi un giudizio sul lavoro degli altri mentre riflettono sul proprio</a:t>
            </a:r>
          </a:p>
        </p:txBody>
      </p:sp>
      <p:pic>
        <p:nvPicPr>
          <p:cNvPr id="132098" name="Picture 2" descr="http://www.ivitalearning.co.uk/wp-content/uploads/P-Peer-assessment-22.png"/>
          <p:cNvPicPr>
            <a:picLocks noChangeAspect="1" noChangeArrowheads="1"/>
          </p:cNvPicPr>
          <p:nvPr/>
        </p:nvPicPr>
        <p:blipFill>
          <a:blip r:embed="rId2" cstate="print"/>
          <a:srcRect/>
          <a:stretch>
            <a:fillRect/>
          </a:stretch>
        </p:blipFill>
        <p:spPr bwMode="auto">
          <a:xfrm>
            <a:off x="0" y="1772816"/>
            <a:ext cx="5580112" cy="4536504"/>
          </a:xfrm>
          <a:prstGeom prst="rect">
            <a:avLst/>
          </a:prstGeom>
          <a:noFill/>
        </p:spPr>
      </p:pic>
      <p:sp>
        <p:nvSpPr>
          <p:cNvPr id="10" name="CasellaDiTesto 9"/>
          <p:cNvSpPr txBox="1"/>
          <p:nvPr/>
        </p:nvSpPr>
        <p:spPr>
          <a:xfrm>
            <a:off x="0" y="365755"/>
            <a:ext cx="7981672" cy="830997"/>
          </a:xfrm>
          <a:prstGeom prst="rect">
            <a:avLst/>
          </a:prstGeom>
          <a:noFill/>
        </p:spPr>
        <p:txBody>
          <a:bodyPr wrap="none" rtlCol="0">
            <a:spAutoFit/>
          </a:bodyPr>
          <a:lstStyle/>
          <a:p>
            <a:pPr marL="531813" indent="-531813"/>
            <a:r>
              <a:rPr lang="it-IT" sz="4800" dirty="0" smtClean="0">
                <a:solidFill>
                  <a:srgbClr val="FF0000"/>
                </a:solidFill>
                <a:latin typeface="Agency FB" pitchFamily="34" charset="0"/>
              </a:rPr>
              <a:t>Cosa si intende per “</a:t>
            </a:r>
            <a:r>
              <a:rPr lang="it-IT" sz="4800" dirty="0" err="1" smtClean="0">
                <a:solidFill>
                  <a:srgbClr val="FF0000"/>
                </a:solidFill>
                <a:latin typeface="Agency FB" pitchFamily="34" charset="0"/>
              </a:rPr>
              <a:t>peer</a:t>
            </a:r>
            <a:r>
              <a:rPr lang="it-IT" sz="4800" dirty="0" smtClean="0">
                <a:solidFill>
                  <a:srgbClr val="FF0000"/>
                </a:solidFill>
                <a:latin typeface="Agency FB" pitchFamily="34" charset="0"/>
              </a:rPr>
              <a:t> </a:t>
            </a:r>
            <a:r>
              <a:rPr lang="it-IT" sz="4800" dirty="0" err="1" smtClean="0">
                <a:solidFill>
                  <a:srgbClr val="FF0000"/>
                </a:solidFill>
                <a:latin typeface="Agency FB" pitchFamily="34" charset="0"/>
              </a:rPr>
              <a:t>assessment</a:t>
            </a:r>
            <a:r>
              <a:rPr lang="it-IT" sz="4800" dirty="0" smtClean="0">
                <a:solidFill>
                  <a:srgbClr val="FF0000"/>
                </a:solidFill>
                <a:latin typeface="Agency FB" pitchFamily="34" charset="0"/>
              </a:rPr>
              <a:t>”?</a:t>
            </a:r>
            <a:endParaRPr lang="it-IT" sz="4800" dirty="0">
              <a:solidFill>
                <a:srgbClr val="FF0000"/>
              </a:solidFill>
              <a:latin typeface="Agency FB" pitchFamily="34" charset="0"/>
            </a:endParaRPr>
          </a:p>
        </p:txBody>
      </p:sp>
      <p:sp>
        <p:nvSpPr>
          <p:cNvPr id="11" name="Segnaposto data 10"/>
          <p:cNvSpPr>
            <a:spLocks noGrp="1"/>
          </p:cNvSpPr>
          <p:nvPr>
            <p:ph type="dt" sz="half" idx="10"/>
          </p:nvPr>
        </p:nvSpPr>
        <p:spPr/>
        <p:txBody>
          <a:bodyPr/>
          <a:lstStyle/>
          <a:p>
            <a:r>
              <a:rPr lang="it-IT" smtClean="0"/>
              <a:t>27/11/2014</a:t>
            </a:r>
            <a:endParaRPr lang="it-IT"/>
          </a:p>
        </p:txBody>
      </p:sp>
      <p:sp>
        <p:nvSpPr>
          <p:cNvPr id="12" name="Segnaposto numero diapositiva 11"/>
          <p:cNvSpPr>
            <a:spLocks noGrp="1"/>
          </p:cNvSpPr>
          <p:nvPr>
            <p:ph type="sldNum" sz="quarter" idx="12"/>
          </p:nvPr>
        </p:nvSpPr>
        <p:spPr/>
        <p:txBody>
          <a:bodyPr/>
          <a:lstStyle/>
          <a:p>
            <a:fld id="{8180207A-DDD6-447D-82E4-1722B955657B}" type="slidenum">
              <a:rPr lang="it-IT" smtClean="0"/>
              <a:pPr/>
              <a:t>13</a:t>
            </a:fld>
            <a:endParaRPr lang="it-IT"/>
          </a:p>
        </p:txBody>
      </p:sp>
      <p:sp>
        <p:nvSpPr>
          <p:cNvPr id="13" name="Segnaposto piè di pagina 12"/>
          <p:cNvSpPr>
            <a:spLocks noGrp="1"/>
          </p:cNvSpPr>
          <p:nvPr>
            <p:ph type="ftr" sz="quarter" idx="11"/>
          </p:nvPr>
        </p:nvSpPr>
        <p:spPr/>
        <p:txBody>
          <a:bodyPr/>
          <a:lstStyle/>
          <a:p>
            <a:r>
              <a:rPr lang="it-IT" smtClean="0"/>
              <a:t>a cura di Mariella Spinosi</a:t>
            </a:r>
            <a:endParaRPr lang="it-IT"/>
          </a:p>
        </p:txBody>
      </p:sp>
      <p:pic>
        <p:nvPicPr>
          <p:cNvPr id="80898" name="Picture 2" descr="http://www.starmedical.co.uk/thelounge/wp-content/uploads/2013/06/Assessment1.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0" y="1916832"/>
            <a:ext cx="2555776" cy="4248472"/>
          </a:xfrm>
          <a:prstGeom prst="rect">
            <a:avLst/>
          </a:prstGeom>
          <a:noFill/>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kdimini.files.wordpress.com/2010/05/afl2.jpg"/>
          <p:cNvPicPr>
            <a:picLocks noChangeAspect="1" noChangeArrowheads="1"/>
          </p:cNvPicPr>
          <p:nvPr/>
        </p:nvPicPr>
        <p:blipFill>
          <a:blip r:embed="rId2" cstate="print"/>
          <a:srcRect/>
          <a:stretch>
            <a:fillRect/>
          </a:stretch>
        </p:blipFill>
        <p:spPr bwMode="auto">
          <a:xfrm>
            <a:off x="0" y="620688"/>
            <a:ext cx="9144000" cy="6237312"/>
          </a:xfrm>
          <a:prstGeom prst="rect">
            <a:avLst/>
          </a:prstGeom>
          <a:noFill/>
        </p:spPr>
      </p:pic>
      <p:sp>
        <p:nvSpPr>
          <p:cNvPr id="5" name="CasellaDiTesto 4"/>
          <p:cNvSpPr txBox="1"/>
          <p:nvPr/>
        </p:nvSpPr>
        <p:spPr>
          <a:xfrm>
            <a:off x="0" y="0"/>
            <a:ext cx="9144000" cy="769441"/>
          </a:xfrm>
          <a:prstGeom prst="rect">
            <a:avLst/>
          </a:prstGeom>
          <a:solidFill>
            <a:schemeClr val="bg1"/>
          </a:solidFill>
          <a:ln>
            <a:solidFill>
              <a:schemeClr val="bg1"/>
            </a:solidFill>
          </a:ln>
        </p:spPr>
        <p:txBody>
          <a:bodyPr wrap="square" rtlCol="0">
            <a:spAutoFit/>
          </a:bodyPr>
          <a:lstStyle/>
          <a:p>
            <a:r>
              <a:rPr lang="it-IT" sz="4400" spc="-50" dirty="0" err="1" smtClean="0">
                <a:solidFill>
                  <a:srgbClr val="FF0000"/>
                </a:solidFill>
                <a:latin typeface="Agency FB" pitchFamily="34" charset="0"/>
              </a:rPr>
              <a:t>Self</a:t>
            </a:r>
            <a:r>
              <a:rPr lang="it-IT" sz="4400" spc="-50" dirty="0" smtClean="0">
                <a:solidFill>
                  <a:srgbClr val="FF0000"/>
                </a:solidFill>
                <a:latin typeface="Agency FB" pitchFamily="34" charset="0"/>
              </a:rPr>
              <a:t> </a:t>
            </a:r>
            <a:r>
              <a:rPr lang="it-IT" sz="4400" spc="-50" dirty="0" err="1" smtClean="0">
                <a:solidFill>
                  <a:srgbClr val="FF0000"/>
                </a:solidFill>
                <a:latin typeface="Agency FB" pitchFamily="34" charset="0"/>
              </a:rPr>
              <a:t>assessment</a:t>
            </a:r>
            <a:r>
              <a:rPr lang="it-IT" sz="4400" spc="-50" dirty="0" smtClean="0">
                <a:solidFill>
                  <a:srgbClr val="FF0000"/>
                </a:solidFill>
                <a:latin typeface="Agency FB" pitchFamily="34" charset="0"/>
              </a:rPr>
              <a:t>: Domande</a:t>
            </a:r>
            <a:endParaRPr lang="it-IT" sz="4400" spc="-50" dirty="0">
              <a:solidFill>
                <a:srgbClr val="FF0000"/>
              </a:solidFill>
              <a:latin typeface="Agency FB" pitchFamily="34" charset="0"/>
            </a:endParaRPr>
          </a:p>
        </p:txBody>
      </p:sp>
      <p:sp>
        <p:nvSpPr>
          <p:cNvPr id="8" name="Ovale 7"/>
          <p:cNvSpPr/>
          <p:nvPr/>
        </p:nvSpPr>
        <p:spPr>
          <a:xfrm>
            <a:off x="467544" y="1124744"/>
            <a:ext cx="2160240"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spc="-40" dirty="0" smtClean="0">
                <a:solidFill>
                  <a:srgbClr val="7030A0"/>
                </a:solidFill>
                <a:latin typeface="+mj-lt"/>
              </a:rPr>
              <a:t>Sto imparando nel modo migliore per me?</a:t>
            </a:r>
            <a:endParaRPr lang="it-IT" b="1" spc="-40" dirty="0">
              <a:solidFill>
                <a:srgbClr val="7030A0"/>
              </a:solidFill>
              <a:latin typeface="+mj-lt"/>
            </a:endParaRPr>
          </a:p>
        </p:txBody>
      </p:sp>
      <p:sp>
        <p:nvSpPr>
          <p:cNvPr id="9" name="Ovale 8"/>
          <p:cNvSpPr/>
          <p:nvPr/>
        </p:nvSpPr>
        <p:spPr>
          <a:xfrm>
            <a:off x="3347864" y="1124744"/>
            <a:ext cx="2160240"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spc="-60" dirty="0" smtClean="0">
                <a:solidFill>
                  <a:srgbClr val="B8003D"/>
                </a:solidFill>
              </a:rPr>
              <a:t>Quali sono i miei punti di forza di debolezza?</a:t>
            </a:r>
            <a:endParaRPr lang="it-IT" b="1" spc="-60" dirty="0">
              <a:solidFill>
                <a:srgbClr val="B8003D"/>
              </a:solidFill>
            </a:endParaRPr>
          </a:p>
        </p:txBody>
      </p:sp>
      <p:sp>
        <p:nvSpPr>
          <p:cNvPr id="10" name="Ovale 9"/>
          <p:cNvSpPr/>
          <p:nvPr/>
        </p:nvSpPr>
        <p:spPr>
          <a:xfrm>
            <a:off x="5796136" y="908720"/>
            <a:ext cx="1944216"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spc="-40" dirty="0" smtClean="0">
                <a:solidFill>
                  <a:srgbClr val="00B050"/>
                </a:solidFill>
              </a:rPr>
              <a:t>Come sto andando?</a:t>
            </a:r>
            <a:endParaRPr lang="it-IT" b="1" spc="-40" dirty="0">
              <a:solidFill>
                <a:srgbClr val="00B050"/>
              </a:solidFill>
            </a:endParaRPr>
          </a:p>
        </p:txBody>
      </p:sp>
      <p:sp>
        <p:nvSpPr>
          <p:cNvPr id="11" name="Ovale 10"/>
          <p:cNvSpPr/>
          <p:nvPr/>
        </p:nvSpPr>
        <p:spPr>
          <a:xfrm>
            <a:off x="6876256" y="1772816"/>
            <a:ext cx="1944216"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spc="-40" dirty="0" smtClean="0">
                <a:solidFill>
                  <a:srgbClr val="0033CC"/>
                </a:solidFill>
              </a:rPr>
              <a:t>Che cosa mi fa davvero pensare?</a:t>
            </a:r>
            <a:endParaRPr lang="it-IT" b="1" spc="-40" dirty="0">
              <a:solidFill>
                <a:srgbClr val="0033CC"/>
              </a:solidFill>
            </a:endParaRPr>
          </a:p>
        </p:txBody>
      </p:sp>
      <p:sp>
        <p:nvSpPr>
          <p:cNvPr id="12" name="Ovale 11"/>
          <p:cNvSpPr/>
          <p:nvPr/>
        </p:nvSpPr>
        <p:spPr>
          <a:xfrm>
            <a:off x="6732240" y="3140968"/>
            <a:ext cx="1944216"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it-IT" b="1" spc="-40" dirty="0" smtClean="0">
                <a:solidFill>
                  <a:srgbClr val="FF0066"/>
                </a:solidFill>
              </a:rPr>
              <a:t>Come faccio a sapere se il mio compito è fatto bene?</a:t>
            </a:r>
            <a:endParaRPr lang="it-IT" b="1" spc="-40" dirty="0">
              <a:solidFill>
                <a:srgbClr val="FF0066"/>
              </a:solidFill>
            </a:endParaRPr>
          </a:p>
        </p:txBody>
      </p:sp>
      <p:sp>
        <p:nvSpPr>
          <p:cNvPr id="13" name="Ovale 12"/>
          <p:cNvSpPr/>
          <p:nvPr/>
        </p:nvSpPr>
        <p:spPr>
          <a:xfrm>
            <a:off x="539552" y="2924944"/>
            <a:ext cx="1944216" cy="1296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it-IT" b="1" spc="-40" dirty="0" smtClean="0">
                <a:solidFill>
                  <a:srgbClr val="009900"/>
                </a:solidFill>
              </a:rPr>
              <a:t>Che cosa posso ricordare e capire?</a:t>
            </a:r>
            <a:endParaRPr lang="it-IT" b="1" spc="-40" dirty="0">
              <a:solidFill>
                <a:srgbClr val="009900"/>
              </a:solidFill>
            </a:endParaRPr>
          </a:p>
        </p:txBody>
      </p:sp>
      <p:sp>
        <p:nvSpPr>
          <p:cNvPr id="14" name="Ovale 13"/>
          <p:cNvSpPr/>
          <p:nvPr/>
        </p:nvSpPr>
        <p:spPr>
          <a:xfrm>
            <a:off x="971600" y="4653136"/>
            <a:ext cx="1944216"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it-IT" b="1" spc="-40" dirty="0" smtClean="0">
                <a:solidFill>
                  <a:srgbClr val="FF0000"/>
                </a:solidFill>
              </a:rPr>
              <a:t>Su cosa devo concentrare il ripasso?</a:t>
            </a:r>
            <a:endParaRPr lang="it-IT" b="1" spc="-40" dirty="0">
              <a:solidFill>
                <a:srgbClr val="FF0000"/>
              </a:solidFill>
            </a:endParaRPr>
          </a:p>
        </p:txBody>
      </p:sp>
      <p:sp>
        <p:nvSpPr>
          <p:cNvPr id="15" name="Ovale 14"/>
          <p:cNvSpPr/>
          <p:nvPr/>
        </p:nvSpPr>
        <p:spPr>
          <a:xfrm>
            <a:off x="3131840" y="4293096"/>
            <a:ext cx="194421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it-IT" b="1" spc="-40" dirty="0" smtClean="0">
                <a:solidFill>
                  <a:schemeClr val="tx1"/>
                </a:solidFill>
              </a:rPr>
              <a:t>Quali sono i miei obiettivi?</a:t>
            </a:r>
            <a:endParaRPr lang="it-IT" b="1" spc="-40" dirty="0">
              <a:solidFill>
                <a:schemeClr val="tx1"/>
              </a:solidFill>
            </a:endParaRPr>
          </a:p>
        </p:txBody>
      </p:sp>
      <p:sp>
        <p:nvSpPr>
          <p:cNvPr id="16" name="Ovale 15"/>
          <p:cNvSpPr/>
          <p:nvPr/>
        </p:nvSpPr>
        <p:spPr>
          <a:xfrm>
            <a:off x="4644008" y="5301208"/>
            <a:ext cx="2088232"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it-IT" b="1" spc="-30" dirty="0" smtClean="0">
                <a:solidFill>
                  <a:srgbClr val="006082"/>
                </a:solidFill>
              </a:rPr>
              <a:t>Sto andando per la strada giusta?</a:t>
            </a:r>
            <a:endParaRPr lang="it-IT" b="1" spc="-30" dirty="0">
              <a:solidFill>
                <a:srgbClr val="006082"/>
              </a:solidFill>
            </a:endParaRPr>
          </a:p>
        </p:txBody>
      </p:sp>
      <p:sp>
        <p:nvSpPr>
          <p:cNvPr id="17" name="Ovale 16"/>
          <p:cNvSpPr/>
          <p:nvPr/>
        </p:nvSpPr>
        <p:spPr>
          <a:xfrm>
            <a:off x="6588224" y="4653136"/>
            <a:ext cx="201622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it-IT" b="1" spc="-40" dirty="0" smtClean="0">
                <a:solidFill>
                  <a:schemeClr val="tx1">
                    <a:lumMod val="65000"/>
                    <a:lumOff val="35000"/>
                  </a:schemeClr>
                </a:solidFill>
              </a:rPr>
              <a:t>Che cosa devo fare per migliorare?</a:t>
            </a:r>
            <a:endParaRPr lang="it-IT" b="1" spc="-40" dirty="0">
              <a:solidFill>
                <a:schemeClr val="tx1">
                  <a:lumMod val="65000"/>
                  <a:lumOff val="35000"/>
                </a:schemeClr>
              </a:solidFill>
            </a:endParaRPr>
          </a:p>
        </p:txBody>
      </p:sp>
      <p:sp>
        <p:nvSpPr>
          <p:cNvPr id="18" name="Segnaposto data 17"/>
          <p:cNvSpPr>
            <a:spLocks noGrp="1"/>
          </p:cNvSpPr>
          <p:nvPr>
            <p:ph type="dt" sz="half" idx="10"/>
          </p:nvPr>
        </p:nvSpPr>
        <p:spPr/>
        <p:txBody>
          <a:bodyPr/>
          <a:lstStyle/>
          <a:p>
            <a:r>
              <a:rPr lang="it-IT" smtClean="0"/>
              <a:t>27/11/2014</a:t>
            </a:r>
            <a:endParaRPr lang="it-IT"/>
          </a:p>
        </p:txBody>
      </p:sp>
      <p:sp>
        <p:nvSpPr>
          <p:cNvPr id="19" name="Segnaposto numero diapositiva 18"/>
          <p:cNvSpPr>
            <a:spLocks noGrp="1"/>
          </p:cNvSpPr>
          <p:nvPr>
            <p:ph type="sldNum" sz="quarter" idx="12"/>
          </p:nvPr>
        </p:nvSpPr>
        <p:spPr/>
        <p:txBody>
          <a:bodyPr/>
          <a:lstStyle/>
          <a:p>
            <a:fld id="{8180207A-DDD6-447D-82E4-1722B955657B}" type="slidenum">
              <a:rPr lang="it-IT" smtClean="0"/>
              <a:pPr/>
              <a:t>14</a:t>
            </a:fld>
            <a:endParaRPr lang="it-IT"/>
          </a:p>
        </p:txBody>
      </p:sp>
      <p:sp>
        <p:nvSpPr>
          <p:cNvPr id="20" name="Segnaposto piè di pagina 19"/>
          <p:cNvSpPr>
            <a:spLocks noGrp="1"/>
          </p:cNvSpPr>
          <p:nvPr>
            <p:ph type="ftr" sz="quarter" idx="11"/>
          </p:nvPr>
        </p:nvSpPr>
        <p:spPr/>
        <p:txBody>
          <a:bodyPr/>
          <a:lstStyle/>
          <a:p>
            <a:r>
              <a:rPr lang="it-IT" smtClean="0"/>
              <a:t>a cura di Mariella Spinosi</a:t>
            </a:r>
            <a:endParaRPr lang="it-IT"/>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blog.soton.ac.uk/gmoof/files/2013/05/What-to-do-with-feedback-feedback.jpg"/>
          <p:cNvPicPr>
            <a:picLocks noChangeAspect="1" noChangeArrowheads="1"/>
          </p:cNvPicPr>
          <p:nvPr/>
        </p:nvPicPr>
        <p:blipFill>
          <a:blip r:embed="rId2" cstate="print"/>
          <a:srcRect/>
          <a:stretch>
            <a:fillRect/>
          </a:stretch>
        </p:blipFill>
        <p:spPr bwMode="auto">
          <a:xfrm>
            <a:off x="0" y="980728"/>
            <a:ext cx="9144000" cy="5877272"/>
          </a:xfrm>
          <a:prstGeom prst="rect">
            <a:avLst/>
          </a:prstGeom>
          <a:noFill/>
        </p:spPr>
      </p:pic>
      <p:sp>
        <p:nvSpPr>
          <p:cNvPr id="5" name="CasellaDiTesto 4"/>
          <p:cNvSpPr txBox="1"/>
          <p:nvPr/>
        </p:nvSpPr>
        <p:spPr>
          <a:xfrm>
            <a:off x="3347864" y="1196752"/>
            <a:ext cx="1823893" cy="646331"/>
          </a:xfrm>
          <a:prstGeom prst="rect">
            <a:avLst/>
          </a:prstGeom>
          <a:noFill/>
        </p:spPr>
        <p:txBody>
          <a:bodyPr wrap="square" rtlCol="0">
            <a:spAutoFit/>
          </a:bodyPr>
          <a:lstStyle/>
          <a:p>
            <a:r>
              <a:rPr lang="it-IT" sz="3600" b="1" dirty="0" smtClean="0">
                <a:solidFill>
                  <a:srgbClr val="027832"/>
                </a:solidFill>
                <a:latin typeface="Agency FB" pitchFamily="34" charset="0"/>
              </a:rPr>
              <a:t>Relazioni</a:t>
            </a:r>
            <a:endParaRPr lang="it-IT" sz="3600" b="1" dirty="0">
              <a:solidFill>
                <a:srgbClr val="027832"/>
              </a:solidFill>
              <a:latin typeface="Agency FB" pitchFamily="34" charset="0"/>
            </a:endParaRPr>
          </a:p>
        </p:txBody>
      </p:sp>
      <p:sp>
        <p:nvSpPr>
          <p:cNvPr id="6" name="CasellaDiTesto 5"/>
          <p:cNvSpPr txBox="1"/>
          <p:nvPr/>
        </p:nvSpPr>
        <p:spPr>
          <a:xfrm>
            <a:off x="6444208" y="2996952"/>
            <a:ext cx="2419252" cy="646331"/>
          </a:xfrm>
          <a:prstGeom prst="rect">
            <a:avLst/>
          </a:prstGeom>
          <a:noFill/>
        </p:spPr>
        <p:txBody>
          <a:bodyPr wrap="none" rtlCol="0">
            <a:spAutoFit/>
          </a:bodyPr>
          <a:lstStyle/>
          <a:p>
            <a:r>
              <a:rPr lang="it-IT" sz="3600" b="1" dirty="0" smtClean="0">
                <a:solidFill>
                  <a:srgbClr val="027832"/>
                </a:solidFill>
                <a:latin typeface="Agency FB" pitchFamily="34" charset="0"/>
              </a:rPr>
              <a:t>Miglioramento</a:t>
            </a:r>
          </a:p>
        </p:txBody>
      </p:sp>
      <p:sp>
        <p:nvSpPr>
          <p:cNvPr id="7" name="CasellaDiTesto 6"/>
          <p:cNvSpPr txBox="1"/>
          <p:nvPr/>
        </p:nvSpPr>
        <p:spPr>
          <a:xfrm>
            <a:off x="6084168" y="5589240"/>
            <a:ext cx="2811988" cy="646331"/>
          </a:xfrm>
          <a:prstGeom prst="rect">
            <a:avLst/>
          </a:prstGeom>
          <a:noFill/>
        </p:spPr>
        <p:txBody>
          <a:bodyPr wrap="none" rtlCol="0">
            <a:spAutoFit/>
          </a:bodyPr>
          <a:lstStyle/>
          <a:p>
            <a:r>
              <a:rPr lang="it-IT" sz="3600" b="1" dirty="0" smtClean="0">
                <a:solidFill>
                  <a:srgbClr val="027832"/>
                </a:solidFill>
                <a:latin typeface="Agency FB" pitchFamily="34" charset="0"/>
              </a:rPr>
              <a:t>Generalizzazione</a:t>
            </a:r>
            <a:endParaRPr lang="it-IT" sz="3600" b="1" dirty="0">
              <a:solidFill>
                <a:srgbClr val="027832"/>
              </a:solidFill>
              <a:latin typeface="Agency FB" pitchFamily="34" charset="0"/>
            </a:endParaRPr>
          </a:p>
        </p:txBody>
      </p:sp>
      <p:pic>
        <p:nvPicPr>
          <p:cNvPr id="97282" name="Picture 2" descr="http://blog.7geese.com/wp-content/uploads/2014/05/feedback.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067944" y="2492896"/>
            <a:ext cx="1152128" cy="1039131"/>
          </a:xfrm>
          <a:prstGeom prst="rect">
            <a:avLst/>
          </a:prstGeom>
          <a:noFill/>
        </p:spPr>
      </p:pic>
      <p:sp>
        <p:nvSpPr>
          <p:cNvPr id="9" name="Segnaposto data 8"/>
          <p:cNvSpPr>
            <a:spLocks noGrp="1"/>
          </p:cNvSpPr>
          <p:nvPr>
            <p:ph type="dt" sz="half" idx="10"/>
          </p:nvPr>
        </p:nvSpPr>
        <p:spPr/>
        <p:txBody>
          <a:bodyPr/>
          <a:lstStyle/>
          <a:p>
            <a:r>
              <a:rPr lang="it-IT" smtClean="0"/>
              <a:t>27/11/2014</a:t>
            </a:r>
            <a:endParaRPr lang="it-IT"/>
          </a:p>
        </p:txBody>
      </p:sp>
      <p:sp>
        <p:nvSpPr>
          <p:cNvPr id="10" name="Segnaposto numero diapositiva 9"/>
          <p:cNvSpPr>
            <a:spLocks noGrp="1"/>
          </p:cNvSpPr>
          <p:nvPr>
            <p:ph type="sldNum" sz="quarter" idx="12"/>
          </p:nvPr>
        </p:nvSpPr>
        <p:spPr/>
        <p:txBody>
          <a:bodyPr/>
          <a:lstStyle/>
          <a:p>
            <a:fld id="{8180207A-DDD6-447D-82E4-1722B955657B}" type="slidenum">
              <a:rPr lang="it-IT" smtClean="0"/>
              <a:pPr/>
              <a:t>15</a:t>
            </a:fld>
            <a:endParaRPr lang="it-IT"/>
          </a:p>
        </p:txBody>
      </p:sp>
      <p:pic>
        <p:nvPicPr>
          <p:cNvPr id="66562" name="Picture 2" descr="http://images.clipartpanda.com/student-clip-art-student-desks-clipart-v4jzvprf.jpg"/>
          <p:cNvPicPr>
            <a:picLocks noChangeAspect="1" noChangeArrowheads="1"/>
          </p:cNvPicPr>
          <p:nvPr/>
        </p:nvPicPr>
        <p:blipFill>
          <a:blip r:embed="rId4" cstate="print"/>
          <a:srcRect/>
          <a:stretch>
            <a:fillRect/>
          </a:stretch>
        </p:blipFill>
        <p:spPr bwMode="auto">
          <a:xfrm>
            <a:off x="3491880" y="3428999"/>
            <a:ext cx="2240604" cy="3429001"/>
          </a:xfrm>
          <a:prstGeom prst="rect">
            <a:avLst/>
          </a:prstGeom>
          <a:noFill/>
        </p:spPr>
      </p:pic>
      <p:sp>
        <p:nvSpPr>
          <p:cNvPr id="8" name="CasellaDiTesto 7"/>
          <p:cNvSpPr txBox="1"/>
          <p:nvPr/>
        </p:nvSpPr>
        <p:spPr>
          <a:xfrm>
            <a:off x="0" y="3068960"/>
            <a:ext cx="4248472" cy="646331"/>
          </a:xfrm>
          <a:prstGeom prst="rect">
            <a:avLst/>
          </a:prstGeom>
          <a:noFill/>
        </p:spPr>
        <p:txBody>
          <a:bodyPr wrap="square" rtlCol="0">
            <a:spAutoFit/>
          </a:bodyPr>
          <a:lstStyle/>
          <a:p>
            <a:r>
              <a:rPr lang="it-IT" sz="3600" b="1" dirty="0" smtClean="0">
                <a:solidFill>
                  <a:srgbClr val="027832"/>
                </a:solidFill>
                <a:latin typeface="Agency FB" pitchFamily="34" charset="0"/>
              </a:rPr>
              <a:t>Bisogni di cambiamento</a:t>
            </a:r>
            <a:endParaRPr lang="it-IT" sz="3600" b="1" dirty="0">
              <a:solidFill>
                <a:srgbClr val="027832"/>
              </a:solidFill>
              <a:latin typeface="Agency FB" pitchFamily="34" charset="0"/>
            </a:endParaRPr>
          </a:p>
        </p:txBody>
      </p:sp>
      <p:sp>
        <p:nvSpPr>
          <p:cNvPr id="12" name="CasellaDiTesto 11"/>
          <p:cNvSpPr txBox="1"/>
          <p:nvPr/>
        </p:nvSpPr>
        <p:spPr>
          <a:xfrm>
            <a:off x="0" y="0"/>
            <a:ext cx="9144000" cy="769441"/>
          </a:xfrm>
          <a:prstGeom prst="rect">
            <a:avLst/>
          </a:prstGeom>
          <a:solidFill>
            <a:schemeClr val="bg1"/>
          </a:solidFill>
          <a:ln>
            <a:solidFill>
              <a:schemeClr val="bg1"/>
            </a:solidFill>
          </a:ln>
        </p:spPr>
        <p:txBody>
          <a:bodyPr wrap="square" rtlCol="0">
            <a:spAutoFit/>
          </a:bodyPr>
          <a:lstStyle/>
          <a:p>
            <a:r>
              <a:rPr lang="it-IT" sz="4400" b="1" dirty="0" smtClean="0">
                <a:solidFill>
                  <a:srgbClr val="FF0000"/>
                </a:solidFill>
                <a:latin typeface="Agency FB" pitchFamily="34" charset="0"/>
              </a:rPr>
              <a:t>Uso del FEEDBACK</a:t>
            </a:r>
            <a:endParaRPr lang="it-IT" sz="4400" b="1" dirty="0">
              <a:solidFill>
                <a:srgbClr val="FF0000"/>
              </a:solidFill>
              <a:latin typeface="Agency FB" pitchFamily="34" charset="0"/>
            </a:endParaRPr>
          </a:p>
        </p:txBody>
      </p:sp>
      <p:sp>
        <p:nvSpPr>
          <p:cNvPr id="11" name="Segnaposto piè di pagina 10"/>
          <p:cNvSpPr>
            <a:spLocks noGrp="1"/>
          </p:cNvSpPr>
          <p:nvPr>
            <p:ph type="ftr" sz="quarter" idx="11"/>
          </p:nvPr>
        </p:nvSpPr>
        <p:spPr>
          <a:xfrm>
            <a:off x="3131840" y="6492875"/>
            <a:ext cx="2895600" cy="365125"/>
          </a:xfrm>
        </p:spPr>
        <p:txBody>
          <a:bodyPr/>
          <a:lstStyle/>
          <a:p>
            <a:r>
              <a:rPr lang="it-IT" dirty="0" smtClean="0"/>
              <a:t>a cura di Mariella Spinosi</a:t>
            </a:r>
            <a:endParaRPr lang="it-IT"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8435280" cy="1512168"/>
          </a:xfrm>
        </p:spPr>
        <p:txBody>
          <a:bodyPr>
            <a:normAutofit fontScale="90000"/>
          </a:bodyPr>
          <a:lstStyle/>
          <a:p>
            <a:pPr algn="l"/>
            <a:r>
              <a:rPr lang="it-IT" dirty="0" smtClean="0">
                <a:solidFill>
                  <a:srgbClr val="C00000"/>
                </a:solidFill>
                <a:latin typeface="Agency FB" pitchFamily="34" charset="0"/>
              </a:rPr>
              <a:t>CERTIFICAZIONE  DELLE COMPETENZE</a:t>
            </a:r>
            <a:r>
              <a:rPr lang="it-IT" dirty="0" smtClean="0">
                <a:latin typeface="Agency FB" pitchFamily="34" charset="0"/>
              </a:rPr>
              <a:t/>
            </a:r>
            <a:br>
              <a:rPr lang="it-IT" dirty="0" smtClean="0">
                <a:latin typeface="Agency FB" pitchFamily="34" charset="0"/>
              </a:rPr>
            </a:br>
            <a:r>
              <a:rPr lang="it-IT" dirty="0" smtClean="0">
                <a:solidFill>
                  <a:srgbClr val="00B050"/>
                </a:solidFill>
                <a:latin typeface="Agency FB" pitchFamily="34" charset="0"/>
              </a:rPr>
              <a:t>AL TERMINE  DELLA SCUOLA PRIMARIA</a:t>
            </a:r>
            <a:r>
              <a:rPr lang="it-IT" dirty="0" smtClean="0">
                <a:solidFill>
                  <a:srgbClr val="FF0000"/>
                </a:solidFill>
                <a:latin typeface="Agency FB" pitchFamily="34" charset="0"/>
              </a:rPr>
              <a:t/>
            </a:r>
            <a:br>
              <a:rPr lang="it-IT" dirty="0" smtClean="0">
                <a:solidFill>
                  <a:srgbClr val="FF0000"/>
                </a:solidFill>
                <a:latin typeface="Agency FB" pitchFamily="34" charset="0"/>
              </a:rPr>
            </a:br>
            <a:r>
              <a:rPr lang="it-IT" dirty="0" smtClean="0">
                <a:solidFill>
                  <a:schemeClr val="accent1">
                    <a:lumMod val="75000"/>
                  </a:schemeClr>
                </a:solidFill>
                <a:latin typeface="Agency FB" pitchFamily="34" charset="0"/>
              </a:rPr>
              <a:t>E AL TERMINE DEL PRIMO CICLO </a:t>
            </a:r>
            <a:r>
              <a:rPr lang="it-IT" dirty="0" err="1" smtClean="0">
                <a:solidFill>
                  <a:schemeClr val="accent1">
                    <a:lumMod val="75000"/>
                  </a:schemeClr>
                </a:solidFill>
                <a:latin typeface="Agency FB" pitchFamily="34" charset="0"/>
              </a:rPr>
              <a:t>D’ISTRUZIONE</a:t>
            </a:r>
            <a:endParaRPr lang="it-IT" dirty="0">
              <a:solidFill>
                <a:schemeClr val="accent1">
                  <a:lumMod val="75000"/>
                </a:schemeClr>
              </a:solidFill>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8" name="CasellaDiTesto 7"/>
          <p:cNvSpPr txBox="1"/>
          <p:nvPr/>
        </p:nvSpPr>
        <p:spPr>
          <a:xfrm>
            <a:off x="395536" y="2369418"/>
            <a:ext cx="2448272" cy="1015663"/>
          </a:xfrm>
          <a:prstGeom prst="rect">
            <a:avLst/>
          </a:prstGeom>
          <a:noFill/>
        </p:spPr>
        <p:txBody>
          <a:bodyPr wrap="square" rtlCol="0">
            <a:spAutoFit/>
          </a:bodyPr>
          <a:lstStyle/>
          <a:p>
            <a:r>
              <a:rPr lang="it-IT" sz="6000" b="1" dirty="0" smtClean="0">
                <a:solidFill>
                  <a:srgbClr val="808000"/>
                </a:solidFill>
                <a:latin typeface="Agency FB" pitchFamily="34" charset="0"/>
              </a:rPr>
              <a:t>Livelli</a:t>
            </a:r>
          </a:p>
        </p:txBody>
      </p:sp>
      <p:pic>
        <p:nvPicPr>
          <p:cNvPr id="111618" name="Picture 2" descr="http://thumbs.dreamstime.com/z/livelli-di-energia-della-batteria-6929951.jpg"/>
          <p:cNvPicPr>
            <a:picLocks noChangeAspect="1" noChangeArrowheads="1"/>
          </p:cNvPicPr>
          <p:nvPr/>
        </p:nvPicPr>
        <p:blipFill>
          <a:blip r:embed="rId2" cstate="print"/>
          <a:srcRect/>
          <a:stretch>
            <a:fillRect/>
          </a:stretch>
        </p:blipFill>
        <p:spPr bwMode="auto">
          <a:xfrm rot="5400000" flipH="1">
            <a:off x="4932980" y="1576387"/>
            <a:ext cx="2014341" cy="3024337"/>
          </a:xfrm>
          <a:prstGeom prst="rect">
            <a:avLst/>
          </a:prstGeom>
          <a:noFill/>
        </p:spPr>
      </p:pic>
      <p:pic>
        <p:nvPicPr>
          <p:cNvPr id="111622" name="Picture 6" descr="https://www.paypalobjects.com/webstatic/emea/emea-step-by-step-arrows.png"/>
          <p:cNvPicPr>
            <a:picLocks noChangeAspect="1" noChangeArrowheads="1"/>
          </p:cNvPicPr>
          <p:nvPr/>
        </p:nvPicPr>
        <p:blipFill>
          <a:blip r:embed="rId3" cstate="print"/>
          <a:srcRect/>
          <a:stretch>
            <a:fillRect/>
          </a:stretch>
        </p:blipFill>
        <p:spPr bwMode="auto">
          <a:xfrm>
            <a:off x="6876255" y="0"/>
            <a:ext cx="1944217" cy="2132856"/>
          </a:xfrm>
          <a:prstGeom prst="rect">
            <a:avLst/>
          </a:prstGeom>
          <a:noFill/>
        </p:spPr>
      </p:pic>
      <p:pic>
        <p:nvPicPr>
          <p:cNvPr id="111624" name="Picture 8" descr="http://www.laddersareus.co.uk/KickStep2.jpg"/>
          <p:cNvPicPr>
            <a:picLocks noChangeAspect="1" noChangeArrowheads="1"/>
          </p:cNvPicPr>
          <p:nvPr/>
        </p:nvPicPr>
        <p:blipFill>
          <a:blip r:embed="rId4" cstate="print"/>
          <a:srcRect/>
          <a:stretch>
            <a:fillRect/>
          </a:stretch>
        </p:blipFill>
        <p:spPr bwMode="auto">
          <a:xfrm>
            <a:off x="251520" y="4457650"/>
            <a:ext cx="3528392" cy="1970559"/>
          </a:xfrm>
          <a:prstGeom prst="rect">
            <a:avLst/>
          </a:prstGeom>
          <a:noFill/>
        </p:spPr>
      </p:pic>
      <p:sp>
        <p:nvSpPr>
          <p:cNvPr id="14" name="CasellaDiTesto 13"/>
          <p:cNvSpPr txBox="1"/>
          <p:nvPr/>
        </p:nvSpPr>
        <p:spPr>
          <a:xfrm>
            <a:off x="7308304" y="2441426"/>
            <a:ext cx="1148071" cy="1446550"/>
          </a:xfrm>
          <a:prstGeom prst="rect">
            <a:avLst/>
          </a:prstGeom>
          <a:noFill/>
        </p:spPr>
        <p:txBody>
          <a:bodyPr wrap="none" rtlCol="0">
            <a:spAutoFit/>
          </a:bodyPr>
          <a:lstStyle/>
          <a:p>
            <a:r>
              <a:rPr lang="it-IT" sz="8800" dirty="0" smtClean="0">
                <a:solidFill>
                  <a:srgbClr val="808000"/>
                </a:solidFill>
                <a:latin typeface="Gill Sans Ultra Bold" pitchFamily="34" charset="0"/>
              </a:rPr>
              <a:t>3</a:t>
            </a:r>
            <a:endParaRPr lang="it-IT" sz="8800" dirty="0">
              <a:solidFill>
                <a:srgbClr val="808000"/>
              </a:solidFill>
              <a:latin typeface="Gill Sans Ultra Bold" pitchFamily="34" charset="0"/>
            </a:endParaRPr>
          </a:p>
        </p:txBody>
      </p:sp>
      <p:sp>
        <p:nvSpPr>
          <p:cNvPr id="15" name="CasellaDiTesto 14"/>
          <p:cNvSpPr txBox="1"/>
          <p:nvPr/>
        </p:nvSpPr>
        <p:spPr>
          <a:xfrm>
            <a:off x="3851920" y="5105722"/>
            <a:ext cx="1148071" cy="1446550"/>
          </a:xfrm>
          <a:prstGeom prst="rect">
            <a:avLst/>
          </a:prstGeom>
          <a:noFill/>
        </p:spPr>
        <p:txBody>
          <a:bodyPr wrap="none" rtlCol="0">
            <a:spAutoFit/>
          </a:bodyPr>
          <a:lstStyle/>
          <a:p>
            <a:r>
              <a:rPr lang="it-IT" sz="8800" dirty="0" smtClean="0">
                <a:solidFill>
                  <a:srgbClr val="C00000"/>
                </a:solidFill>
                <a:latin typeface="Gill Sans Ultra Bold" pitchFamily="34" charset="0"/>
              </a:rPr>
              <a:t>4</a:t>
            </a:r>
            <a:endParaRPr lang="it-IT" sz="8800" dirty="0">
              <a:solidFill>
                <a:srgbClr val="C00000"/>
              </a:solidFill>
              <a:latin typeface="Gill Sans Ultra Bold" pitchFamily="34" charset="0"/>
            </a:endParaRPr>
          </a:p>
        </p:txBody>
      </p:sp>
      <p:pic>
        <p:nvPicPr>
          <p:cNvPr id="111626" name="Picture 10" descr="http://2.bp.blogspot.com/_gd8ewmnjidE/TOmNDJmuQpI/AAAAAAAADwQ/DXu7k0HOdbw/s1600/Question-Marks.gif"/>
          <p:cNvPicPr>
            <a:picLocks noChangeAspect="1" noChangeArrowheads="1"/>
          </p:cNvPicPr>
          <p:nvPr/>
        </p:nvPicPr>
        <p:blipFill>
          <a:blip r:embed="rId5" cstate="print"/>
          <a:srcRect/>
          <a:stretch>
            <a:fillRect/>
          </a:stretch>
        </p:blipFill>
        <p:spPr bwMode="auto">
          <a:xfrm>
            <a:off x="5436096" y="4025602"/>
            <a:ext cx="3312368" cy="2571750"/>
          </a:xfrm>
          <a:prstGeom prst="rect">
            <a:avLst/>
          </a:prstGeom>
          <a:noFill/>
        </p:spPr>
      </p:pic>
      <p:sp>
        <p:nvSpPr>
          <p:cNvPr id="13" name="Segnaposto numero diapositiva 12"/>
          <p:cNvSpPr>
            <a:spLocks noGrp="1"/>
          </p:cNvSpPr>
          <p:nvPr>
            <p:ph type="sldNum" sz="quarter" idx="12"/>
          </p:nvPr>
        </p:nvSpPr>
        <p:spPr/>
        <p:txBody>
          <a:bodyPr/>
          <a:lstStyle/>
          <a:p>
            <a:fld id="{8180207A-DDD6-447D-82E4-1722B955657B}" type="slidenum">
              <a:rPr lang="it-IT" smtClean="0"/>
              <a:pPr/>
              <a:t>16</a:t>
            </a:fld>
            <a:endParaRPr lang="it-IT"/>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0" y="0"/>
            <a:ext cx="9144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0" y="-243408"/>
            <a:ext cx="9144000" cy="1944216"/>
          </a:xfrm>
        </p:spPr>
        <p:txBody>
          <a:bodyPr>
            <a:normAutofit/>
          </a:bodyPr>
          <a:lstStyle/>
          <a:p>
            <a:pPr algn="l"/>
            <a:r>
              <a:rPr lang="it-IT" sz="3200" b="1" dirty="0" smtClean="0">
                <a:solidFill>
                  <a:srgbClr val="C00000"/>
                </a:solidFill>
                <a:latin typeface="Agency FB" pitchFamily="34" charset="0"/>
              </a:rPr>
              <a:t>Il Dirigente Scolastico</a:t>
            </a:r>
            <a:r>
              <a:rPr lang="it-IT" sz="2700" dirty="0" smtClean="0">
                <a:solidFill>
                  <a:srgbClr val="C00000"/>
                </a:solidFill>
                <a:latin typeface="Agency FB" pitchFamily="34" charset="0"/>
              </a:rPr>
              <a:t/>
            </a:r>
            <a:br>
              <a:rPr lang="it-IT" sz="2700" dirty="0" smtClean="0">
                <a:solidFill>
                  <a:srgbClr val="C00000"/>
                </a:solidFill>
                <a:latin typeface="Agency FB" pitchFamily="34" charset="0"/>
              </a:rPr>
            </a:br>
            <a:r>
              <a:rPr lang="it-IT" sz="2400" dirty="0" smtClean="0">
                <a:solidFill>
                  <a:srgbClr val="C00000"/>
                </a:solidFill>
                <a:latin typeface="Agency FB" pitchFamily="34" charset="0"/>
              </a:rPr>
              <a:t>Visti gli atti d’ufficio relativi alle valutazioni espresse dagli insegnanti di classe al termine della quinta classe della scuola primaria, tenuto conto del percorso scolastico quinquennale</a:t>
            </a:r>
            <a:endParaRPr lang="it-IT" sz="2400" dirty="0">
              <a:solidFill>
                <a:srgbClr val="C00000"/>
              </a:solidFill>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7" name="Rettangolo 6"/>
          <p:cNvSpPr/>
          <p:nvPr/>
        </p:nvSpPr>
        <p:spPr>
          <a:xfrm>
            <a:off x="0" y="1340768"/>
            <a:ext cx="9144000" cy="923330"/>
          </a:xfrm>
          <a:prstGeom prst="rect">
            <a:avLst/>
          </a:prstGeom>
        </p:spPr>
        <p:txBody>
          <a:bodyPr wrap="square">
            <a:spAutoFit/>
          </a:bodyPr>
          <a:lstStyle/>
          <a:p>
            <a:r>
              <a:rPr lang="it-IT" sz="3200" b="1" dirty="0" smtClean="0">
                <a:solidFill>
                  <a:srgbClr val="000066"/>
                </a:solidFill>
                <a:latin typeface="Agency FB" pitchFamily="34" charset="0"/>
              </a:rPr>
              <a:t>ATTESTA/CERTIFICA</a:t>
            </a:r>
          </a:p>
          <a:p>
            <a:r>
              <a:rPr lang="it-IT" sz="2200" dirty="0" smtClean="0">
                <a:solidFill>
                  <a:srgbClr val="000066"/>
                </a:solidFill>
                <a:latin typeface="Agency FB" pitchFamily="34" charset="0"/>
              </a:rPr>
              <a:t>ha raggiunto i seguenti livelli di competenza, di seguito illustrati e valutati sulla base di tre livelli:</a:t>
            </a:r>
            <a:endParaRPr lang="it-IT" sz="2200" dirty="0">
              <a:solidFill>
                <a:srgbClr val="000066"/>
              </a:solidFill>
            </a:endParaRPr>
          </a:p>
        </p:txBody>
      </p:sp>
      <p:graphicFrame>
        <p:nvGraphicFramePr>
          <p:cNvPr id="9" name="Tabella 8"/>
          <p:cNvGraphicFramePr>
            <a:graphicFrameLocks noGrp="1"/>
          </p:cNvGraphicFramePr>
          <p:nvPr/>
        </p:nvGraphicFramePr>
        <p:xfrm>
          <a:off x="0" y="2780928"/>
          <a:ext cx="9144000" cy="4157534"/>
        </p:xfrm>
        <a:graphic>
          <a:graphicData uri="http://schemas.openxmlformats.org/drawingml/2006/table">
            <a:tbl>
              <a:tblPr firstRow="1" bandRow="1">
                <a:tableStyleId>{7DF18680-E054-41AD-8BC1-D1AEF772440D}</a:tableStyleId>
              </a:tblPr>
              <a:tblGrid>
                <a:gridCol w="1907704"/>
                <a:gridCol w="7236296"/>
              </a:tblGrid>
              <a:tr h="1296144">
                <a:tc>
                  <a:txBody>
                    <a:bodyPr/>
                    <a:lstStyle/>
                    <a:p>
                      <a:pPr marL="0" marR="0" indent="0" algn="l" defTabSz="914400" rtl="0" eaLnBrk="1" fontAlgn="auto" latinLnBrk="0" hangingPunct="1">
                        <a:lnSpc>
                          <a:spcPts val="3000"/>
                        </a:lnSpc>
                        <a:spcBef>
                          <a:spcPts val="100"/>
                        </a:spcBef>
                        <a:spcAft>
                          <a:spcPts val="100"/>
                        </a:spcAft>
                        <a:buClrTx/>
                        <a:buSzTx/>
                        <a:buFontTx/>
                        <a:buNone/>
                        <a:tabLst/>
                        <a:defRPr/>
                      </a:pPr>
                      <a:r>
                        <a:rPr lang="it-IT" sz="2600" b="1" i="0" dirty="0" smtClean="0">
                          <a:latin typeface="Agency FB" pitchFamily="34" charset="0"/>
                        </a:rPr>
                        <a:t>A - Avanzato </a:t>
                      </a:r>
                    </a:p>
                  </a:txBody>
                  <a:tcPr/>
                </a:tc>
                <a:tc>
                  <a:txBody>
                    <a:bodyPr/>
                    <a:lstStyle/>
                    <a:p>
                      <a:pPr marL="0" marR="0" indent="0" algn="l" defTabSz="914400" rtl="0" eaLnBrk="1" fontAlgn="auto" latinLnBrk="0" hangingPunct="1">
                        <a:lnSpc>
                          <a:spcPts val="2800"/>
                        </a:lnSpc>
                        <a:spcBef>
                          <a:spcPts val="100"/>
                        </a:spcBef>
                        <a:spcAft>
                          <a:spcPts val="100"/>
                        </a:spcAft>
                        <a:buClrTx/>
                        <a:buSzTx/>
                        <a:buFontTx/>
                        <a:buNone/>
                        <a:tabLst/>
                        <a:defRPr/>
                      </a:pPr>
                      <a:r>
                        <a:rPr lang="it-IT" sz="2600" b="0" dirty="0" smtClean="0">
                          <a:latin typeface="Agency FB" pitchFamily="34" charset="0"/>
                        </a:rPr>
                        <a:t>L’alunno svolge compiti e risolve problemi complessi, mostrando padronanza nell’uso delle conoscenze e delle abilità. Propone e sostiene le proprie opinioni e assume in modo responsabile decisioni consapevoli</a:t>
                      </a:r>
                    </a:p>
                  </a:txBody>
                  <a:tcPr/>
                </a:tc>
              </a:tr>
              <a:tr h="1321847">
                <a:tc>
                  <a:txBody>
                    <a:bodyPr/>
                    <a:lstStyle/>
                    <a:p>
                      <a:pPr marL="0" marR="0" indent="0" algn="l" defTabSz="914400" rtl="0" eaLnBrk="1" fontAlgn="auto" latinLnBrk="0" hangingPunct="1">
                        <a:lnSpc>
                          <a:spcPts val="3000"/>
                        </a:lnSpc>
                        <a:spcBef>
                          <a:spcPts val="100"/>
                        </a:spcBef>
                        <a:spcAft>
                          <a:spcPts val="100"/>
                        </a:spcAft>
                        <a:buClrTx/>
                        <a:buSzTx/>
                        <a:buFontTx/>
                        <a:buNone/>
                        <a:tabLst/>
                        <a:defRPr/>
                      </a:pPr>
                      <a:r>
                        <a:rPr lang="it-IT" sz="2600" b="1" i="0" dirty="0" smtClean="0">
                          <a:solidFill>
                            <a:schemeClr val="accent5">
                              <a:lumMod val="50000"/>
                            </a:schemeClr>
                          </a:solidFill>
                          <a:latin typeface="Agency FB" pitchFamily="34" charset="0"/>
                        </a:rPr>
                        <a:t>B - Intermedio  </a:t>
                      </a:r>
                    </a:p>
                  </a:txBody>
                  <a:tcPr/>
                </a:tc>
                <a:tc>
                  <a:txBody>
                    <a:bodyPr/>
                    <a:lstStyle/>
                    <a:p>
                      <a:pPr marL="0" marR="0" indent="0" algn="l" defTabSz="914400" rtl="0" eaLnBrk="1" fontAlgn="auto" latinLnBrk="0" hangingPunct="1">
                        <a:lnSpc>
                          <a:spcPts val="2800"/>
                        </a:lnSpc>
                        <a:spcBef>
                          <a:spcPts val="100"/>
                        </a:spcBef>
                        <a:spcAft>
                          <a:spcPts val="100"/>
                        </a:spcAft>
                        <a:buClrTx/>
                        <a:buSzTx/>
                        <a:buFontTx/>
                        <a:buNone/>
                        <a:tabLst/>
                        <a:defRPr/>
                      </a:pPr>
                      <a:r>
                        <a:rPr lang="it-IT" sz="2600" b="0" dirty="0" smtClean="0">
                          <a:solidFill>
                            <a:schemeClr val="accent5">
                              <a:lumMod val="50000"/>
                            </a:schemeClr>
                          </a:solidFill>
                          <a:latin typeface="Agency FB" pitchFamily="34" charset="0"/>
                        </a:rPr>
                        <a:t>L’alunno svolge  compiti e risolve problemi in situazioni nuove, compie scelte consapevoli, mostrando di saper utilizzare le conoscenze e le abilità acquisite</a:t>
                      </a:r>
                      <a:endParaRPr lang="it-IT" sz="2600" b="0" dirty="0" smtClean="0">
                        <a:latin typeface="Agency FB" pitchFamily="34" charset="0"/>
                      </a:endParaRPr>
                    </a:p>
                  </a:txBody>
                  <a:tcPr/>
                </a:tc>
              </a:tr>
              <a:tr h="1321847">
                <a:tc>
                  <a:txBody>
                    <a:bodyPr/>
                    <a:lstStyle/>
                    <a:p>
                      <a:pPr marL="0" marR="0" indent="0" algn="l" defTabSz="914400" rtl="0" eaLnBrk="1" fontAlgn="auto" latinLnBrk="0" hangingPunct="1">
                        <a:lnSpc>
                          <a:spcPts val="3000"/>
                        </a:lnSpc>
                        <a:spcBef>
                          <a:spcPts val="100"/>
                        </a:spcBef>
                        <a:spcAft>
                          <a:spcPts val="100"/>
                        </a:spcAft>
                        <a:buClrTx/>
                        <a:buSzTx/>
                        <a:buFontTx/>
                        <a:buNone/>
                        <a:tabLst/>
                        <a:defRPr/>
                      </a:pPr>
                      <a:r>
                        <a:rPr lang="it-IT" sz="2600" b="1" i="0" dirty="0" smtClean="0">
                          <a:solidFill>
                            <a:srgbClr val="C00000"/>
                          </a:solidFill>
                          <a:latin typeface="Agency FB" pitchFamily="34" charset="0"/>
                        </a:rPr>
                        <a:t>C - Base</a:t>
                      </a:r>
                    </a:p>
                  </a:txBody>
                  <a:tcPr/>
                </a:tc>
                <a:tc>
                  <a:txBody>
                    <a:bodyPr/>
                    <a:lstStyle/>
                    <a:p>
                      <a:pPr>
                        <a:lnSpc>
                          <a:spcPts val="2800"/>
                        </a:lnSpc>
                        <a:spcBef>
                          <a:spcPts val="100"/>
                        </a:spcBef>
                        <a:spcAft>
                          <a:spcPts val="100"/>
                        </a:spcAft>
                      </a:pPr>
                      <a:r>
                        <a:rPr lang="it-IT" sz="2600" b="0" kern="1200" dirty="0" smtClean="0">
                          <a:solidFill>
                            <a:srgbClr val="C00000"/>
                          </a:solidFill>
                          <a:latin typeface="Agency FB" pitchFamily="34" charset="0"/>
                          <a:ea typeface="+mn-ea"/>
                          <a:cs typeface="+mn-cs"/>
                        </a:rPr>
                        <a:t>L’alunno svolge compiti semplici anche in situazioni nuove, mostrando di possedere conoscenze e abilità fondamentali e di saper applicare basilari regole e procedure apprese</a:t>
                      </a:r>
                      <a:endParaRPr lang="it-IT" sz="2600" b="0" dirty="0">
                        <a:solidFill>
                          <a:srgbClr val="C00000"/>
                        </a:solidFill>
                        <a:latin typeface="Agency FB" pitchFamily="34" charset="0"/>
                      </a:endParaRPr>
                    </a:p>
                  </a:txBody>
                  <a:tcPr/>
                </a:tc>
              </a:tr>
            </a:tbl>
          </a:graphicData>
        </a:graphic>
      </p:graphicFrame>
      <p:sp>
        <p:nvSpPr>
          <p:cNvPr id="10" name="Rettangolo 9"/>
          <p:cNvSpPr/>
          <p:nvPr/>
        </p:nvSpPr>
        <p:spPr>
          <a:xfrm>
            <a:off x="0" y="2204864"/>
            <a:ext cx="1043608" cy="523220"/>
          </a:xfrm>
          <a:prstGeom prst="rect">
            <a:avLst/>
          </a:prstGeom>
        </p:spPr>
        <p:txBody>
          <a:bodyPr wrap="square">
            <a:spAutoFit/>
          </a:bodyPr>
          <a:lstStyle/>
          <a:p>
            <a:r>
              <a:rPr lang="it-IT" sz="2800" b="1" dirty="0" smtClean="0">
                <a:solidFill>
                  <a:srgbClr val="A80038"/>
                </a:solidFill>
                <a:latin typeface="Agency FB" pitchFamily="34" charset="0"/>
              </a:rPr>
              <a:t>livello</a:t>
            </a:r>
            <a:endParaRPr lang="it-IT" sz="2800" dirty="0">
              <a:solidFill>
                <a:srgbClr val="A80038"/>
              </a:solidFill>
            </a:endParaRPr>
          </a:p>
        </p:txBody>
      </p:sp>
      <p:sp>
        <p:nvSpPr>
          <p:cNvPr id="11" name="Rettangolo 10"/>
          <p:cNvSpPr/>
          <p:nvPr/>
        </p:nvSpPr>
        <p:spPr>
          <a:xfrm>
            <a:off x="1907704" y="2276872"/>
            <a:ext cx="2880320" cy="523220"/>
          </a:xfrm>
          <a:prstGeom prst="rect">
            <a:avLst/>
          </a:prstGeom>
        </p:spPr>
        <p:txBody>
          <a:bodyPr wrap="square">
            <a:spAutoFit/>
          </a:bodyPr>
          <a:lstStyle/>
          <a:p>
            <a:r>
              <a:rPr lang="it-IT" sz="2800" b="1" dirty="0" smtClean="0">
                <a:solidFill>
                  <a:srgbClr val="A80038"/>
                </a:solidFill>
                <a:latin typeface="Agency FB" pitchFamily="34" charset="0"/>
              </a:rPr>
              <a:t>Indicatori esplicativi</a:t>
            </a:r>
            <a:endParaRPr lang="it-IT" sz="2800" dirty="0">
              <a:solidFill>
                <a:srgbClr val="A80038"/>
              </a:solidFill>
            </a:endParaRPr>
          </a:p>
        </p:txBody>
      </p:sp>
      <p:sp>
        <p:nvSpPr>
          <p:cNvPr id="12" name="Segnaposto numero diapositiva 11"/>
          <p:cNvSpPr>
            <a:spLocks noGrp="1"/>
          </p:cNvSpPr>
          <p:nvPr>
            <p:ph type="sldNum" sz="quarter" idx="12"/>
          </p:nvPr>
        </p:nvSpPr>
        <p:spPr/>
        <p:txBody>
          <a:bodyPr/>
          <a:lstStyle/>
          <a:p>
            <a:fld id="{8180207A-DDD6-447D-82E4-1722B955657B}" type="slidenum">
              <a:rPr lang="it-IT" smtClean="0"/>
              <a:pPr/>
              <a:t>17</a:t>
            </a:fld>
            <a:endParaRPr lang="it-IT"/>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976646"/>
            <a:ext cx="9144000" cy="1668378"/>
          </a:xfrm>
        </p:spPr>
        <p:txBody>
          <a:bodyPr>
            <a:normAutofit/>
          </a:bodyPr>
          <a:lstStyle/>
          <a:p>
            <a:pPr algn="l"/>
            <a:r>
              <a:rPr lang="it-IT" sz="2400" b="1" dirty="0" smtClean="0">
                <a:solidFill>
                  <a:srgbClr val="C00000"/>
                </a:solidFill>
                <a:latin typeface="Agency FB" pitchFamily="34" charset="0"/>
              </a:rPr>
              <a:t>Il Dirigente Scolastico</a:t>
            </a:r>
            <a:r>
              <a:rPr lang="it-IT" sz="2700" dirty="0" smtClean="0">
                <a:solidFill>
                  <a:srgbClr val="C00000"/>
                </a:solidFill>
                <a:latin typeface="Agency FB" pitchFamily="34" charset="0"/>
              </a:rPr>
              <a:t/>
            </a:r>
            <a:br>
              <a:rPr lang="it-IT" sz="2700" dirty="0" smtClean="0">
                <a:solidFill>
                  <a:srgbClr val="C00000"/>
                </a:solidFill>
                <a:latin typeface="Agency FB" pitchFamily="34" charset="0"/>
              </a:rPr>
            </a:br>
            <a:r>
              <a:rPr lang="it-IT" sz="2400" dirty="0" smtClean="0">
                <a:solidFill>
                  <a:srgbClr val="C00000"/>
                </a:solidFill>
                <a:latin typeface="Agency FB" pitchFamily="34" charset="0"/>
              </a:rPr>
              <a:t>Visti gli atti d’ufficio relativi alle valutazioni espresse dagli insegnanti di classe al termine della quinta classe della scuola primaria, tenuto conto del percorso scolastico quinquennale</a:t>
            </a:r>
            <a:endParaRPr lang="it-IT" sz="2400" dirty="0">
              <a:solidFill>
                <a:srgbClr val="C00000"/>
              </a:solidFill>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7" name="Rettangolo 6"/>
          <p:cNvSpPr/>
          <p:nvPr/>
        </p:nvSpPr>
        <p:spPr>
          <a:xfrm>
            <a:off x="2483768" y="2204864"/>
            <a:ext cx="2304256" cy="461665"/>
          </a:xfrm>
          <a:prstGeom prst="rect">
            <a:avLst/>
          </a:prstGeom>
        </p:spPr>
        <p:txBody>
          <a:bodyPr wrap="square">
            <a:spAutoFit/>
          </a:bodyPr>
          <a:lstStyle/>
          <a:p>
            <a:r>
              <a:rPr lang="it-IT" sz="2400" b="1" dirty="0" smtClean="0">
                <a:solidFill>
                  <a:srgbClr val="920031"/>
                </a:solidFill>
                <a:latin typeface="Agency FB" pitchFamily="34" charset="0"/>
              </a:rPr>
              <a:t>CERTIFICA/ATTESTA</a:t>
            </a:r>
          </a:p>
        </p:txBody>
      </p:sp>
      <p:graphicFrame>
        <p:nvGraphicFramePr>
          <p:cNvPr id="9" name="Tabella 8"/>
          <p:cNvGraphicFramePr>
            <a:graphicFrameLocks noGrp="1"/>
          </p:cNvGraphicFramePr>
          <p:nvPr/>
        </p:nvGraphicFramePr>
        <p:xfrm>
          <a:off x="0" y="4600292"/>
          <a:ext cx="9144000" cy="1565012"/>
        </p:xfrm>
        <a:graphic>
          <a:graphicData uri="http://schemas.openxmlformats.org/drawingml/2006/table">
            <a:tbl>
              <a:tblPr firstRow="1" bandRow="1">
                <a:tableStyleId>{7DF18680-E054-41AD-8BC1-D1AEF772440D}</a:tableStyleId>
              </a:tblPr>
              <a:tblGrid>
                <a:gridCol w="1907704"/>
                <a:gridCol w="7236296"/>
              </a:tblGrid>
              <a:tr h="1565012">
                <a:tc>
                  <a:txBody>
                    <a:bodyPr/>
                    <a:lstStyle/>
                    <a:p>
                      <a:pPr marL="0" marR="0" indent="0" algn="ctr" defTabSz="914400" rtl="0" eaLnBrk="1" fontAlgn="auto" latinLnBrk="0" hangingPunct="1">
                        <a:lnSpc>
                          <a:spcPts val="3000"/>
                        </a:lnSpc>
                        <a:spcBef>
                          <a:spcPts val="100"/>
                        </a:spcBef>
                        <a:spcAft>
                          <a:spcPts val="100"/>
                        </a:spcAft>
                        <a:buClrTx/>
                        <a:buSzTx/>
                        <a:buFontTx/>
                        <a:buNone/>
                        <a:tabLst/>
                        <a:defRPr/>
                      </a:pPr>
                      <a:endParaRPr lang="it-IT" sz="2600" b="1" i="0" dirty="0" smtClean="0">
                        <a:latin typeface="Agency FB" pitchFamily="34" charset="0"/>
                      </a:endParaRPr>
                    </a:p>
                    <a:p>
                      <a:pPr marL="0" marR="0" indent="0" algn="ctr" defTabSz="914400" rtl="0" eaLnBrk="1" fontAlgn="auto" latinLnBrk="0" hangingPunct="1">
                        <a:lnSpc>
                          <a:spcPts val="3000"/>
                        </a:lnSpc>
                        <a:spcBef>
                          <a:spcPts val="100"/>
                        </a:spcBef>
                        <a:spcAft>
                          <a:spcPts val="100"/>
                        </a:spcAft>
                        <a:buClrTx/>
                        <a:buSzTx/>
                        <a:buFontTx/>
                        <a:buNone/>
                        <a:tabLst/>
                        <a:defRPr/>
                      </a:pPr>
                      <a:r>
                        <a:rPr lang="it-IT" sz="3600" b="1" i="0" dirty="0" smtClean="0">
                          <a:latin typeface="Agency FB" pitchFamily="34" charset="0"/>
                        </a:rPr>
                        <a:t>D </a:t>
                      </a:r>
                    </a:p>
                    <a:p>
                      <a:pPr marL="0" marR="0" indent="0" algn="ctr" defTabSz="914400" rtl="0" eaLnBrk="1" fontAlgn="auto" latinLnBrk="0" hangingPunct="1">
                        <a:lnSpc>
                          <a:spcPts val="3000"/>
                        </a:lnSpc>
                        <a:spcBef>
                          <a:spcPts val="100"/>
                        </a:spcBef>
                        <a:spcAft>
                          <a:spcPts val="100"/>
                        </a:spcAft>
                        <a:buClrTx/>
                        <a:buSzTx/>
                        <a:buFontTx/>
                        <a:buNone/>
                        <a:tabLst/>
                        <a:defRPr/>
                      </a:pPr>
                      <a:r>
                        <a:rPr lang="it-IT" sz="3600" b="1" i="0" dirty="0" smtClean="0">
                          <a:latin typeface="Agency FB" pitchFamily="34" charset="0"/>
                        </a:rPr>
                        <a:t>Iniziale </a:t>
                      </a:r>
                    </a:p>
                  </a:txBody>
                  <a:tcPr>
                    <a:solidFill>
                      <a:schemeClr val="accent2">
                        <a:lumMod val="50000"/>
                      </a:schemeClr>
                    </a:solidFill>
                  </a:tcPr>
                </a:tc>
                <a:tc>
                  <a:txBody>
                    <a:bodyPr/>
                    <a:lstStyle/>
                    <a:p>
                      <a:pPr marL="0" marR="0" indent="0" algn="l" defTabSz="914400" rtl="0" eaLnBrk="1" fontAlgn="auto" latinLnBrk="0" hangingPunct="1">
                        <a:lnSpc>
                          <a:spcPts val="3000"/>
                        </a:lnSpc>
                        <a:spcBef>
                          <a:spcPts val="0"/>
                        </a:spcBef>
                        <a:spcAft>
                          <a:spcPts val="100"/>
                        </a:spcAft>
                        <a:buClrTx/>
                        <a:buSzTx/>
                        <a:buFontTx/>
                        <a:buNone/>
                        <a:tabLst/>
                        <a:defRPr/>
                      </a:pPr>
                      <a:endParaRPr lang="it-IT" sz="2800" dirty="0" smtClean="0"/>
                    </a:p>
                    <a:p>
                      <a:pPr marL="0" marR="0" indent="0" algn="l" defTabSz="914400" rtl="0" eaLnBrk="1" fontAlgn="auto" latinLnBrk="0" hangingPunct="1">
                        <a:lnSpc>
                          <a:spcPts val="3000"/>
                        </a:lnSpc>
                        <a:spcBef>
                          <a:spcPts val="0"/>
                        </a:spcBef>
                        <a:spcAft>
                          <a:spcPts val="100"/>
                        </a:spcAft>
                        <a:buClrTx/>
                        <a:buSzTx/>
                        <a:buFontTx/>
                        <a:buNone/>
                        <a:tabLst/>
                        <a:defRPr/>
                      </a:pPr>
                      <a:r>
                        <a:rPr lang="it-IT" sz="3600" b="0" dirty="0" smtClean="0">
                          <a:latin typeface="Agency FB" pitchFamily="34" charset="0"/>
                        </a:rPr>
                        <a:t>L’alunno, se opportunamente guidato, svolge compiti semplici in situazioni note</a:t>
                      </a:r>
                    </a:p>
                  </a:txBody>
                  <a:tcPr>
                    <a:solidFill>
                      <a:schemeClr val="accent2">
                        <a:lumMod val="50000"/>
                      </a:schemeClr>
                    </a:solidFill>
                  </a:tcPr>
                </a:tc>
              </a:tr>
            </a:tbl>
          </a:graphicData>
        </a:graphic>
      </p:graphicFrame>
      <p:sp>
        <p:nvSpPr>
          <p:cNvPr id="10" name="Rettangolo 9"/>
          <p:cNvSpPr/>
          <p:nvPr/>
        </p:nvSpPr>
        <p:spPr>
          <a:xfrm>
            <a:off x="0" y="3933056"/>
            <a:ext cx="1043608" cy="523220"/>
          </a:xfrm>
          <a:prstGeom prst="rect">
            <a:avLst/>
          </a:prstGeom>
        </p:spPr>
        <p:txBody>
          <a:bodyPr wrap="square">
            <a:spAutoFit/>
          </a:bodyPr>
          <a:lstStyle/>
          <a:p>
            <a:r>
              <a:rPr lang="it-IT" sz="2800" b="1" dirty="0" smtClean="0">
                <a:solidFill>
                  <a:srgbClr val="A80038"/>
                </a:solidFill>
                <a:latin typeface="Agency FB" pitchFamily="34" charset="0"/>
              </a:rPr>
              <a:t>livello</a:t>
            </a:r>
            <a:endParaRPr lang="it-IT" sz="2800" dirty="0">
              <a:solidFill>
                <a:srgbClr val="A80038"/>
              </a:solidFill>
            </a:endParaRPr>
          </a:p>
        </p:txBody>
      </p:sp>
      <p:sp>
        <p:nvSpPr>
          <p:cNvPr id="11" name="Rettangolo 10"/>
          <p:cNvSpPr/>
          <p:nvPr/>
        </p:nvSpPr>
        <p:spPr>
          <a:xfrm>
            <a:off x="4788024" y="4005064"/>
            <a:ext cx="2880320" cy="523220"/>
          </a:xfrm>
          <a:prstGeom prst="rect">
            <a:avLst/>
          </a:prstGeom>
        </p:spPr>
        <p:txBody>
          <a:bodyPr wrap="square">
            <a:spAutoFit/>
          </a:bodyPr>
          <a:lstStyle/>
          <a:p>
            <a:r>
              <a:rPr lang="it-IT" sz="2800" b="1" dirty="0" smtClean="0">
                <a:solidFill>
                  <a:srgbClr val="A80038"/>
                </a:solidFill>
                <a:latin typeface="Agency FB" pitchFamily="34" charset="0"/>
              </a:rPr>
              <a:t>Indicatori esplicativi</a:t>
            </a:r>
            <a:endParaRPr lang="it-IT" sz="2800" dirty="0">
              <a:solidFill>
                <a:srgbClr val="A80038"/>
              </a:solidFill>
            </a:endParaRPr>
          </a:p>
        </p:txBody>
      </p:sp>
      <p:sp>
        <p:nvSpPr>
          <p:cNvPr id="12" name="Rettangolo 11"/>
          <p:cNvSpPr/>
          <p:nvPr/>
        </p:nvSpPr>
        <p:spPr>
          <a:xfrm>
            <a:off x="0" y="260648"/>
            <a:ext cx="4536504" cy="707886"/>
          </a:xfrm>
          <a:prstGeom prst="rect">
            <a:avLst/>
          </a:prstGeom>
        </p:spPr>
        <p:txBody>
          <a:bodyPr wrap="square">
            <a:spAutoFit/>
          </a:bodyPr>
          <a:lstStyle/>
          <a:p>
            <a:r>
              <a:rPr lang="it-IT" sz="4000" b="1" dirty="0" smtClean="0">
                <a:solidFill>
                  <a:srgbClr val="FF0000"/>
                </a:solidFill>
                <a:latin typeface="Agency FB" pitchFamily="34" charset="0"/>
              </a:rPr>
              <a:t>C’è un quarto livello</a:t>
            </a:r>
          </a:p>
        </p:txBody>
      </p:sp>
      <p:pic>
        <p:nvPicPr>
          <p:cNvPr id="113666" name="Picture 2" descr="http://www.laltrapagina.it/mag/wp-content/uploads/2014/10/inclusionesociale.png"/>
          <p:cNvPicPr>
            <a:picLocks noChangeAspect="1" noChangeArrowheads="1"/>
          </p:cNvPicPr>
          <p:nvPr/>
        </p:nvPicPr>
        <p:blipFill>
          <a:blip r:embed="rId2" cstate="print"/>
          <a:srcRect/>
          <a:stretch>
            <a:fillRect/>
          </a:stretch>
        </p:blipFill>
        <p:spPr bwMode="auto">
          <a:xfrm>
            <a:off x="4283968" y="0"/>
            <a:ext cx="4653136" cy="1700808"/>
          </a:xfrm>
          <a:prstGeom prst="rect">
            <a:avLst/>
          </a:prstGeom>
          <a:noFill/>
        </p:spPr>
      </p:pic>
      <p:sp>
        <p:nvSpPr>
          <p:cNvPr id="14" name="Rettangolo 13"/>
          <p:cNvSpPr/>
          <p:nvPr/>
        </p:nvSpPr>
        <p:spPr>
          <a:xfrm>
            <a:off x="4211960" y="-5318"/>
            <a:ext cx="4824536" cy="553998"/>
          </a:xfrm>
          <a:prstGeom prst="rect">
            <a:avLst/>
          </a:prstGeom>
        </p:spPr>
        <p:txBody>
          <a:bodyPr wrap="square">
            <a:spAutoFit/>
          </a:bodyPr>
          <a:lstStyle/>
          <a:p>
            <a:pPr>
              <a:lnSpc>
                <a:spcPts val="3600"/>
              </a:lnSpc>
            </a:pPr>
            <a:r>
              <a:rPr lang="it-IT" sz="3200" dirty="0" smtClean="0">
                <a:solidFill>
                  <a:srgbClr val="FF0000"/>
                </a:solidFill>
                <a:latin typeface="Agency FB" pitchFamily="34" charset="0"/>
              </a:rPr>
              <a:t>Logica inclusiva o sano realismo?</a:t>
            </a:r>
          </a:p>
        </p:txBody>
      </p:sp>
      <p:cxnSp>
        <p:nvCxnSpPr>
          <p:cNvPr id="16" name="Connettore 1 15"/>
          <p:cNvCxnSpPr/>
          <p:nvPr/>
        </p:nvCxnSpPr>
        <p:spPr>
          <a:xfrm flipH="1">
            <a:off x="0" y="1700808"/>
            <a:ext cx="9144000" cy="0"/>
          </a:xfrm>
          <a:prstGeom prst="line">
            <a:avLst/>
          </a:prstGeom>
        </p:spPr>
        <p:style>
          <a:lnRef idx="3">
            <a:schemeClr val="accent5"/>
          </a:lnRef>
          <a:fillRef idx="0">
            <a:schemeClr val="accent5"/>
          </a:fillRef>
          <a:effectRef idx="2">
            <a:schemeClr val="accent5"/>
          </a:effectRef>
          <a:fontRef idx="minor">
            <a:schemeClr val="tx1"/>
          </a:fontRef>
        </p:style>
      </p:cxnSp>
      <p:sp>
        <p:nvSpPr>
          <p:cNvPr id="15" name="Segnaposto numero diapositiva 14"/>
          <p:cNvSpPr>
            <a:spLocks noGrp="1"/>
          </p:cNvSpPr>
          <p:nvPr>
            <p:ph type="sldNum" sz="quarter" idx="12"/>
          </p:nvPr>
        </p:nvSpPr>
        <p:spPr/>
        <p:txBody>
          <a:bodyPr/>
          <a:lstStyle/>
          <a:p>
            <a:fld id="{8180207A-DDD6-447D-82E4-1722B955657B}" type="slidenum">
              <a:rPr lang="it-IT" smtClean="0"/>
              <a:pPr/>
              <a:t>18</a:t>
            </a:fld>
            <a:endParaRPr lang="it-IT"/>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blog.ulaola.com/wp-content/uploads/2012/12/intrecci-di-fili.jpg"/>
          <p:cNvPicPr>
            <a:picLocks noChangeAspect="1" noChangeArrowheads="1"/>
          </p:cNvPicPr>
          <p:nvPr/>
        </p:nvPicPr>
        <p:blipFill>
          <a:blip r:embed="rId2" cstate="print">
            <a:lum bright="40000"/>
          </a:blip>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0" y="0"/>
            <a:ext cx="8686800" cy="1143000"/>
          </a:xfrm>
        </p:spPr>
        <p:txBody>
          <a:bodyPr>
            <a:normAutofit fontScale="90000"/>
          </a:bodyPr>
          <a:lstStyle/>
          <a:p>
            <a:pPr algn="l"/>
            <a:r>
              <a:rPr lang="it-IT" sz="7300" dirty="0" smtClean="0">
                <a:solidFill>
                  <a:srgbClr val="990033"/>
                </a:solidFill>
                <a:latin typeface="Agency FB" pitchFamily="34" charset="0"/>
              </a:rPr>
              <a:t>Integrazione tra </a:t>
            </a:r>
            <a:r>
              <a:rPr lang="it-IT" b="1" dirty="0" smtClean="0">
                <a:solidFill>
                  <a:srgbClr val="990033"/>
                </a:solidFill>
                <a:latin typeface="Agency FB" pitchFamily="34" charset="0"/>
              </a:rPr>
              <a:t>Profilo/Competenze/discipline/livello: esempio</a:t>
            </a:r>
            <a:endParaRPr lang="it-IT" b="1" dirty="0">
              <a:solidFill>
                <a:srgbClr val="990033"/>
              </a:solidFill>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graphicFrame>
        <p:nvGraphicFramePr>
          <p:cNvPr id="7" name="Tabella 6"/>
          <p:cNvGraphicFramePr>
            <a:graphicFrameLocks noGrp="1"/>
          </p:cNvGraphicFramePr>
          <p:nvPr/>
        </p:nvGraphicFramePr>
        <p:xfrm>
          <a:off x="467544" y="1903269"/>
          <a:ext cx="8280921" cy="3325931"/>
        </p:xfrm>
        <a:graphic>
          <a:graphicData uri="http://schemas.openxmlformats.org/drawingml/2006/table">
            <a:tbl>
              <a:tblPr/>
              <a:tblGrid>
                <a:gridCol w="3960440"/>
                <a:gridCol w="1800200"/>
                <a:gridCol w="1437551"/>
                <a:gridCol w="1082730"/>
              </a:tblGrid>
              <a:tr h="792088">
                <a:tc>
                  <a:txBody>
                    <a:bodyPr/>
                    <a:lstStyle/>
                    <a:p>
                      <a:pPr>
                        <a:lnSpc>
                          <a:spcPts val="3000"/>
                        </a:lnSpc>
                        <a:spcBef>
                          <a:spcPts val="0"/>
                        </a:spcBef>
                        <a:spcAft>
                          <a:spcPts val="0"/>
                        </a:spcAft>
                      </a:pPr>
                      <a:r>
                        <a:rPr lang="it-IT" sz="2800" b="1" dirty="0">
                          <a:ln>
                            <a:solidFill>
                              <a:schemeClr val="bg1">
                                <a:lumMod val="50000"/>
                              </a:schemeClr>
                            </a:solidFill>
                          </a:ln>
                          <a:effectLst/>
                          <a:latin typeface="Agency FB" pitchFamily="34" charset="0"/>
                          <a:ea typeface="Calibri"/>
                          <a:cs typeface="Times New Roman"/>
                        </a:rPr>
                        <a:t>Profilo delle competenze</a:t>
                      </a:r>
                    </a:p>
                  </a:txBody>
                  <a:tcPr marL="66075" marR="660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nSpc>
                          <a:spcPts val="3000"/>
                        </a:lnSpc>
                        <a:spcAft>
                          <a:spcPts val="0"/>
                        </a:spcAft>
                      </a:pPr>
                      <a:r>
                        <a:rPr lang="it-IT" sz="2800" b="1" dirty="0">
                          <a:ln>
                            <a:solidFill>
                              <a:schemeClr val="bg1">
                                <a:lumMod val="50000"/>
                              </a:schemeClr>
                            </a:solidFill>
                          </a:ln>
                          <a:solidFill>
                            <a:srgbClr val="C00000"/>
                          </a:solidFill>
                          <a:effectLst/>
                          <a:latin typeface="Agency FB" pitchFamily="34" charset="0"/>
                          <a:ea typeface="Calibri"/>
                          <a:cs typeface="Times New Roman"/>
                        </a:rPr>
                        <a:t>Competenze chiave</a:t>
                      </a:r>
                    </a:p>
                  </a:txBody>
                  <a:tcPr marL="66075" marR="660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3000"/>
                        </a:lnSpc>
                        <a:spcAft>
                          <a:spcPts val="0"/>
                        </a:spcAft>
                      </a:pPr>
                      <a:r>
                        <a:rPr lang="it-IT" sz="2800" b="1" dirty="0">
                          <a:ln>
                            <a:solidFill>
                              <a:schemeClr val="bg1">
                                <a:lumMod val="50000"/>
                              </a:schemeClr>
                            </a:solidFill>
                          </a:ln>
                          <a:solidFill>
                            <a:schemeClr val="accent2">
                              <a:lumMod val="75000"/>
                            </a:schemeClr>
                          </a:solidFill>
                          <a:effectLst/>
                          <a:latin typeface="Agency FB" pitchFamily="34" charset="0"/>
                          <a:ea typeface="Calibri"/>
                          <a:cs typeface="Times New Roman"/>
                        </a:rPr>
                        <a:t>Discipline coinvolte</a:t>
                      </a:r>
                    </a:p>
                  </a:txBody>
                  <a:tcPr marL="66075" marR="660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ts val="3000"/>
                        </a:lnSpc>
                        <a:spcAft>
                          <a:spcPts val="0"/>
                        </a:spcAft>
                      </a:pPr>
                      <a:r>
                        <a:rPr lang="it-IT" sz="2800" b="1" dirty="0" smtClean="0">
                          <a:ln>
                            <a:solidFill>
                              <a:schemeClr val="bg1">
                                <a:lumMod val="50000"/>
                              </a:schemeClr>
                            </a:solidFill>
                          </a:ln>
                          <a:effectLst/>
                          <a:latin typeface="Agency FB" pitchFamily="34" charset="0"/>
                          <a:ea typeface="Calibri"/>
                          <a:cs typeface="Times New Roman"/>
                        </a:rPr>
                        <a:t>Livello</a:t>
                      </a:r>
                      <a:endParaRPr lang="it-IT" sz="2800" b="1" dirty="0">
                        <a:ln>
                          <a:solidFill>
                            <a:schemeClr val="bg1">
                              <a:lumMod val="50000"/>
                            </a:schemeClr>
                          </a:solidFill>
                        </a:ln>
                        <a:effectLst/>
                        <a:latin typeface="Agency FB" pitchFamily="34" charset="0"/>
                        <a:ea typeface="Calibri"/>
                        <a:cs typeface="Times New Roman"/>
                      </a:endParaRPr>
                    </a:p>
                    <a:p>
                      <a:pPr algn="ctr">
                        <a:lnSpc>
                          <a:spcPts val="3000"/>
                        </a:lnSpc>
                        <a:spcAft>
                          <a:spcPts val="0"/>
                        </a:spcAft>
                      </a:pPr>
                      <a:r>
                        <a:rPr lang="it-IT" sz="2800" b="1" dirty="0">
                          <a:ln>
                            <a:solidFill>
                              <a:schemeClr val="bg1">
                                <a:lumMod val="50000"/>
                              </a:schemeClr>
                            </a:solidFill>
                          </a:ln>
                          <a:solidFill>
                            <a:srgbClr val="FF0000"/>
                          </a:solidFill>
                          <a:effectLst/>
                          <a:latin typeface="Agency FB" pitchFamily="34" charset="0"/>
                          <a:ea typeface="Calibri"/>
                          <a:cs typeface="Times New Roman"/>
                        </a:rPr>
                        <a:t>[</a:t>
                      </a:r>
                      <a:r>
                        <a:rPr lang="it-IT" sz="2800" b="1" dirty="0" smtClean="0">
                          <a:ln>
                            <a:solidFill>
                              <a:schemeClr val="bg1">
                                <a:lumMod val="50000"/>
                              </a:schemeClr>
                            </a:solidFill>
                          </a:ln>
                          <a:solidFill>
                            <a:srgbClr val="FF0000"/>
                          </a:solidFill>
                          <a:effectLst/>
                          <a:latin typeface="Agency FB" pitchFamily="34" charset="0"/>
                          <a:ea typeface="Calibri"/>
                          <a:cs typeface="Times New Roman"/>
                        </a:rPr>
                        <a:t>3 </a:t>
                      </a:r>
                      <a:r>
                        <a:rPr lang="it-IT" sz="2800" b="1" dirty="0">
                          <a:ln>
                            <a:solidFill>
                              <a:schemeClr val="bg1">
                                <a:lumMod val="50000"/>
                              </a:schemeClr>
                            </a:solidFill>
                          </a:ln>
                          <a:solidFill>
                            <a:srgbClr val="FF0000"/>
                          </a:solidFill>
                          <a:effectLst/>
                          <a:latin typeface="Agency FB" pitchFamily="34" charset="0"/>
                          <a:ea typeface="Calibri"/>
                          <a:cs typeface="Times New Roman"/>
                        </a:rPr>
                        <a:t>o </a:t>
                      </a:r>
                      <a:r>
                        <a:rPr lang="it-IT" sz="2800" b="1" dirty="0" smtClean="0">
                          <a:ln>
                            <a:solidFill>
                              <a:schemeClr val="bg1">
                                <a:lumMod val="50000"/>
                              </a:schemeClr>
                            </a:solidFill>
                          </a:ln>
                          <a:solidFill>
                            <a:srgbClr val="FF0000"/>
                          </a:solidFill>
                          <a:effectLst/>
                          <a:latin typeface="Agency FB" pitchFamily="34" charset="0"/>
                          <a:ea typeface="Calibri"/>
                          <a:cs typeface="Times New Roman"/>
                        </a:rPr>
                        <a:t>4]</a:t>
                      </a:r>
                      <a:endParaRPr lang="it-IT" sz="2800" b="1" dirty="0">
                        <a:ln>
                          <a:solidFill>
                            <a:schemeClr val="bg1">
                              <a:lumMod val="50000"/>
                            </a:schemeClr>
                          </a:solidFill>
                        </a:ln>
                        <a:effectLst/>
                        <a:latin typeface="Agency FB" pitchFamily="34" charset="0"/>
                        <a:ea typeface="Calibri"/>
                        <a:cs typeface="Times New Roman"/>
                      </a:endParaRPr>
                    </a:p>
                  </a:txBody>
                  <a:tcPr marL="66075" marR="660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2533843">
                <a:tc>
                  <a:txBody>
                    <a:bodyPr/>
                    <a:lstStyle/>
                    <a:p>
                      <a:pPr>
                        <a:lnSpc>
                          <a:spcPts val="3000"/>
                        </a:lnSpc>
                        <a:spcBef>
                          <a:spcPts val="0"/>
                        </a:spcBef>
                        <a:spcAft>
                          <a:spcPts val="0"/>
                        </a:spcAft>
                      </a:pPr>
                      <a:r>
                        <a:rPr lang="it-IT" sz="2800" spc="-40" baseline="0" dirty="0">
                          <a:latin typeface="Agency FB" pitchFamily="34" charset="0"/>
                          <a:ea typeface="Calibri"/>
                          <a:cs typeface="Times New Roman"/>
                        </a:rPr>
                        <a:t>Ha una padronanza della lingua italiana tale da consentirgli di comprendere enunciati, di  raccontare le proprie esperienze </a:t>
                      </a:r>
                      <a:r>
                        <a:rPr lang="it-IT" sz="2800" spc="-40" baseline="0" dirty="0" smtClean="0">
                          <a:latin typeface="Agency FB" pitchFamily="34" charset="0"/>
                          <a:ea typeface="Calibri"/>
                          <a:cs typeface="Times New Roman"/>
                        </a:rPr>
                        <a:t> e </a:t>
                      </a:r>
                      <a:r>
                        <a:rPr lang="it-IT" sz="2800" spc="-40" baseline="0" dirty="0">
                          <a:latin typeface="Agency FB" pitchFamily="34" charset="0"/>
                          <a:ea typeface="Calibri"/>
                          <a:cs typeface="Times New Roman"/>
                        </a:rPr>
                        <a:t>di adottare un registro linguistico appropriato alle diverse situazioni.</a:t>
                      </a:r>
                    </a:p>
                  </a:txBody>
                  <a:tcPr marL="66075" marR="660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nSpc>
                          <a:spcPts val="3000"/>
                        </a:lnSpc>
                        <a:spcBef>
                          <a:spcPts val="0"/>
                        </a:spcBef>
                        <a:spcAft>
                          <a:spcPts val="0"/>
                        </a:spcAft>
                      </a:pPr>
                      <a:r>
                        <a:rPr lang="it-IT" sz="2800" spc="-40" baseline="0" dirty="0">
                          <a:solidFill>
                            <a:srgbClr val="C00000"/>
                          </a:solidFill>
                          <a:latin typeface="Agency FB" pitchFamily="34" charset="0"/>
                          <a:ea typeface="Calibri"/>
                          <a:cs typeface="Times New Roman"/>
                        </a:rPr>
                        <a:t>Comunicazione nella madrelingua o lingua di istruzione</a:t>
                      </a:r>
                    </a:p>
                  </a:txBody>
                  <a:tcPr marL="66075" marR="660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3000"/>
                        </a:lnSpc>
                        <a:spcBef>
                          <a:spcPts val="0"/>
                        </a:spcBef>
                        <a:spcAft>
                          <a:spcPts val="0"/>
                        </a:spcAft>
                      </a:pPr>
                      <a:r>
                        <a:rPr lang="it-IT" sz="2800" dirty="0">
                          <a:solidFill>
                            <a:schemeClr val="accent2">
                              <a:lumMod val="75000"/>
                            </a:schemeClr>
                          </a:solidFill>
                          <a:latin typeface="Agency FB" pitchFamily="34" charset="0"/>
                          <a:ea typeface="Calibri"/>
                          <a:cs typeface="Times New Roman"/>
                        </a:rPr>
                        <a:t>Tutte le discipline, con particolare riferimento a</a:t>
                      </a:r>
                      <a:r>
                        <a:rPr lang="it-IT" sz="2800" dirty="0" smtClean="0">
                          <a:solidFill>
                            <a:schemeClr val="accent2">
                              <a:lumMod val="75000"/>
                            </a:schemeClr>
                          </a:solidFill>
                          <a:latin typeface="Agency FB" pitchFamily="34" charset="0"/>
                          <a:ea typeface="Calibri"/>
                          <a:cs typeface="Times New Roman"/>
                        </a:rPr>
                        <a:t>: </a:t>
                      </a:r>
                      <a:r>
                        <a:rPr lang="it-IT" sz="2800" dirty="0" err="1" smtClean="0">
                          <a:solidFill>
                            <a:schemeClr val="accent2">
                              <a:lumMod val="75000"/>
                            </a:schemeClr>
                          </a:solidFill>
                          <a:latin typeface="Agency FB" pitchFamily="34" charset="0"/>
                          <a:ea typeface="Calibri"/>
                          <a:cs typeface="Times New Roman"/>
                        </a:rPr>
                        <a:t>……………</a:t>
                      </a:r>
                      <a:endParaRPr lang="it-IT" sz="2800" dirty="0">
                        <a:solidFill>
                          <a:schemeClr val="accent2">
                            <a:lumMod val="75000"/>
                          </a:schemeClr>
                        </a:solidFill>
                        <a:latin typeface="Agency FB" pitchFamily="34" charset="0"/>
                        <a:ea typeface="Calibri"/>
                        <a:cs typeface="Times New Roman"/>
                      </a:endParaRPr>
                    </a:p>
                  </a:txBody>
                  <a:tcPr marL="66075" marR="660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nSpc>
                          <a:spcPts val="3000"/>
                        </a:lnSpc>
                        <a:spcBef>
                          <a:spcPts val="0"/>
                        </a:spcBef>
                        <a:spcAft>
                          <a:spcPts val="0"/>
                        </a:spcAft>
                      </a:pPr>
                      <a:endParaRPr lang="it-IT" sz="2800" dirty="0">
                        <a:latin typeface="Agency FB" pitchFamily="34" charset="0"/>
                        <a:ea typeface="Calibri"/>
                        <a:cs typeface="Times New Roman"/>
                      </a:endParaRPr>
                    </a:p>
                  </a:txBody>
                  <a:tcPr marL="66075" marR="660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8" name="Segnaposto numero diapositiva 7"/>
          <p:cNvSpPr>
            <a:spLocks noGrp="1"/>
          </p:cNvSpPr>
          <p:nvPr>
            <p:ph type="sldNum" sz="quarter" idx="12"/>
          </p:nvPr>
        </p:nvSpPr>
        <p:spPr/>
        <p:txBody>
          <a:bodyPr/>
          <a:lstStyle/>
          <a:p>
            <a:fld id="{8180207A-DDD6-447D-82E4-1722B955657B}" type="slidenum">
              <a:rPr lang="it-IT" smtClean="0"/>
              <a:pPr/>
              <a:t>19</a:t>
            </a:fld>
            <a:endParaRPr lang="it-IT"/>
          </a:p>
        </p:txBody>
      </p:sp>
      <p:sp>
        <p:nvSpPr>
          <p:cNvPr id="9" name="CasellaDiTesto 8"/>
          <p:cNvSpPr txBox="1"/>
          <p:nvPr/>
        </p:nvSpPr>
        <p:spPr>
          <a:xfrm>
            <a:off x="0" y="5733256"/>
            <a:ext cx="9144000" cy="1015663"/>
          </a:xfrm>
          <a:prstGeom prst="rect">
            <a:avLst/>
          </a:prstGeom>
          <a:noFill/>
        </p:spPr>
        <p:txBody>
          <a:bodyPr wrap="square" rtlCol="0">
            <a:spAutoFit/>
          </a:bodyPr>
          <a:lstStyle/>
          <a:p>
            <a:r>
              <a:rPr lang="it-IT" sz="6000" spc="170" dirty="0" smtClean="0">
                <a:solidFill>
                  <a:schemeClr val="tx1">
                    <a:lumMod val="75000"/>
                    <a:lumOff val="25000"/>
                  </a:schemeClr>
                </a:solidFill>
                <a:latin typeface="Agency FB" pitchFamily="34" charset="0"/>
              </a:rPr>
              <a:t>Tentativo di tenere tutto insieme </a:t>
            </a:r>
            <a:endParaRPr lang="it-IT" sz="6000" spc="170" dirty="0">
              <a:solidFill>
                <a:schemeClr val="tx1">
                  <a:lumMod val="75000"/>
                  <a:lumOff val="25000"/>
                </a:schemeClr>
              </a:solidFill>
              <a:latin typeface="Agency FB" pitchFamily="34" charset="0"/>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0" y="6525344"/>
            <a:ext cx="9144000" cy="332656"/>
          </a:xfrm>
          <a:prstGeom prst="rect">
            <a:avLst/>
          </a:prstGeom>
          <a:solidFill>
            <a:srgbClr val="C7E6A4"/>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0" y="0"/>
            <a:ext cx="9144000" cy="3861048"/>
          </a:xfrm>
          <a:prstGeom prst="rect">
            <a:avLst/>
          </a:prstGeom>
          <a:solidFill>
            <a:srgbClr val="C7E6A4"/>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35496" y="620688"/>
            <a:ext cx="9108504" cy="710952"/>
          </a:xfrm>
        </p:spPr>
        <p:txBody>
          <a:bodyPr>
            <a:normAutofit fontScale="90000"/>
          </a:bodyPr>
          <a:lstStyle/>
          <a:p>
            <a:pPr algn="l"/>
            <a:r>
              <a:rPr lang="it-IT" dirty="0" smtClean="0">
                <a:latin typeface="Agency FB" pitchFamily="34" charset="0"/>
              </a:rPr>
              <a:t>Che cos’è il documento di certificazione </a:t>
            </a:r>
            <a:r>
              <a:rPr lang="it-IT" sz="2700" dirty="0" smtClean="0">
                <a:latin typeface="Agency FB" pitchFamily="34" charset="0"/>
              </a:rPr>
              <a:t>[dalle Linee guida] </a:t>
            </a:r>
            <a:endParaRPr lang="it-IT" sz="2700" dirty="0">
              <a:latin typeface="Agency FB" pitchFamily="34" charset="0"/>
            </a:endParaRPr>
          </a:p>
        </p:txBody>
      </p:sp>
      <p:sp>
        <p:nvSpPr>
          <p:cNvPr id="3" name="Segnaposto contenuto 2"/>
          <p:cNvSpPr>
            <a:spLocks noGrp="1"/>
          </p:cNvSpPr>
          <p:nvPr>
            <p:ph idx="1"/>
          </p:nvPr>
        </p:nvSpPr>
        <p:spPr>
          <a:xfrm>
            <a:off x="0" y="1600201"/>
            <a:ext cx="8820472" cy="2260847"/>
          </a:xfrm>
        </p:spPr>
        <p:txBody>
          <a:bodyPr>
            <a:normAutofit fontScale="92500" lnSpcReduction="10000"/>
          </a:bodyPr>
          <a:lstStyle/>
          <a:p>
            <a:r>
              <a:rPr lang="it-IT" dirty="0" smtClean="0">
                <a:latin typeface="Agency FB" pitchFamily="34" charset="0"/>
              </a:rPr>
              <a:t>È un </a:t>
            </a:r>
            <a:r>
              <a:rPr lang="it-IT" dirty="0" smtClean="0">
                <a:solidFill>
                  <a:srgbClr val="FF0000"/>
                </a:solidFill>
                <a:latin typeface="Agency FB" pitchFamily="34" charset="0"/>
              </a:rPr>
              <a:t>atto educativo </a:t>
            </a:r>
            <a:r>
              <a:rPr lang="it-IT" dirty="0" smtClean="0">
                <a:latin typeface="Agency FB" pitchFamily="34" charset="0"/>
              </a:rPr>
              <a:t>legato ad un </a:t>
            </a:r>
            <a:r>
              <a:rPr lang="it-IT" dirty="0" smtClean="0">
                <a:solidFill>
                  <a:srgbClr val="FF0000"/>
                </a:solidFill>
                <a:latin typeface="Agency FB" pitchFamily="34" charset="0"/>
              </a:rPr>
              <a:t>processo di lunga durata </a:t>
            </a:r>
            <a:r>
              <a:rPr lang="it-IT" dirty="0" smtClean="0">
                <a:latin typeface="Agency FB" pitchFamily="34" charset="0"/>
              </a:rPr>
              <a:t>che aggiunge </a:t>
            </a:r>
            <a:r>
              <a:rPr lang="it-IT" dirty="0" smtClean="0">
                <a:solidFill>
                  <a:srgbClr val="FF0000"/>
                </a:solidFill>
                <a:latin typeface="Agency FB" pitchFamily="34" charset="0"/>
              </a:rPr>
              <a:t>informazioni </a:t>
            </a:r>
            <a:r>
              <a:rPr lang="it-IT" dirty="0" smtClean="0">
                <a:latin typeface="Agency FB" pitchFamily="34" charset="0"/>
              </a:rPr>
              <a:t>utili in </a:t>
            </a:r>
            <a:r>
              <a:rPr lang="it-IT" dirty="0" smtClean="0">
                <a:solidFill>
                  <a:srgbClr val="FF0000"/>
                </a:solidFill>
                <a:latin typeface="Agency FB" pitchFamily="34" charset="0"/>
              </a:rPr>
              <a:t>senso qualitativo </a:t>
            </a:r>
            <a:r>
              <a:rPr lang="it-IT" dirty="0" smtClean="0">
                <a:latin typeface="Agency FB" pitchFamily="34" charset="0"/>
              </a:rPr>
              <a:t>in quanto </a:t>
            </a:r>
            <a:r>
              <a:rPr lang="it-IT" dirty="0" smtClean="0">
                <a:solidFill>
                  <a:srgbClr val="FF0000"/>
                </a:solidFill>
                <a:latin typeface="Agency FB" pitchFamily="34" charset="0"/>
              </a:rPr>
              <a:t>descrive </a:t>
            </a:r>
            <a:r>
              <a:rPr lang="it-IT" dirty="0" smtClean="0">
                <a:latin typeface="Agency FB" pitchFamily="34" charset="0"/>
              </a:rPr>
              <a:t>i risultati del </a:t>
            </a:r>
            <a:r>
              <a:rPr lang="it-IT" dirty="0" smtClean="0">
                <a:solidFill>
                  <a:srgbClr val="FF0000"/>
                </a:solidFill>
                <a:latin typeface="Agency FB" pitchFamily="34" charset="0"/>
              </a:rPr>
              <a:t>processo formativo</a:t>
            </a:r>
            <a:r>
              <a:rPr lang="it-IT" dirty="0" smtClean="0">
                <a:latin typeface="Agency FB" pitchFamily="34" charset="0"/>
              </a:rPr>
              <a:t>, quinquennale e triennale.</a:t>
            </a:r>
          </a:p>
          <a:p>
            <a:r>
              <a:rPr lang="it-IT" dirty="0" smtClean="0">
                <a:solidFill>
                  <a:srgbClr val="FF0000"/>
                </a:solidFill>
                <a:latin typeface="Agency FB" pitchFamily="34" charset="0"/>
              </a:rPr>
              <a:t>Accompagna </a:t>
            </a:r>
            <a:r>
              <a:rPr lang="it-IT" dirty="0" smtClean="0">
                <a:latin typeface="Agency FB" pitchFamily="34" charset="0"/>
              </a:rPr>
              <a:t>il documento di valutazione degli apprendimenti e del comportamento degli alunni</a:t>
            </a:r>
          </a:p>
          <a:p>
            <a:pPr>
              <a:buNone/>
            </a:pPr>
            <a:endParaRPr lang="it-IT" dirty="0">
              <a:latin typeface="Agency FB" pitchFamily="34" charset="0"/>
            </a:endParaRPr>
          </a:p>
        </p:txBody>
      </p:sp>
      <p:sp>
        <p:nvSpPr>
          <p:cNvPr id="4" name="Segnaposto data 3"/>
          <p:cNvSpPr>
            <a:spLocks noGrp="1"/>
          </p:cNvSpPr>
          <p:nvPr>
            <p:ph type="dt" sz="half" idx="10"/>
          </p:nvPr>
        </p:nvSpPr>
        <p:spPr>
          <a:xfrm>
            <a:off x="457200" y="6520259"/>
            <a:ext cx="2133600" cy="365125"/>
          </a:xfrm>
        </p:spPr>
        <p:txBody>
          <a:bodyPr/>
          <a:lstStyle/>
          <a:p>
            <a:r>
              <a:rPr lang="it-IT" dirty="0" smtClean="0">
                <a:solidFill>
                  <a:schemeClr val="accent6">
                    <a:lumMod val="75000"/>
                  </a:schemeClr>
                </a:solidFill>
              </a:rPr>
              <a:t>26/11/2014</a:t>
            </a:r>
            <a:endParaRPr lang="it-IT" dirty="0">
              <a:solidFill>
                <a:schemeClr val="accent6">
                  <a:lumMod val="75000"/>
                </a:schemeClr>
              </a:solidFill>
            </a:endParaRPr>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solidFill>
                  <a:schemeClr val="accent6">
                    <a:lumMod val="75000"/>
                  </a:schemeClr>
                </a:solidFill>
              </a:rPr>
              <a:t>a cura di Mariella Spinosi</a:t>
            </a:r>
            <a:endParaRPr lang="it-IT">
              <a:solidFill>
                <a:schemeClr val="accent6">
                  <a:lumMod val="75000"/>
                </a:schemeClr>
              </a:solidFill>
            </a:endParaRPr>
          </a:p>
        </p:txBody>
      </p:sp>
      <p:sp>
        <p:nvSpPr>
          <p:cNvPr id="6" name="Segnaposto numero diapositiva 5"/>
          <p:cNvSpPr>
            <a:spLocks noGrp="1"/>
          </p:cNvSpPr>
          <p:nvPr>
            <p:ph type="sldNum" sz="quarter" idx="12"/>
          </p:nvPr>
        </p:nvSpPr>
        <p:spPr>
          <a:xfrm>
            <a:off x="6553200" y="6520259"/>
            <a:ext cx="2133600" cy="365125"/>
          </a:xfrm>
        </p:spPr>
        <p:txBody>
          <a:bodyPr/>
          <a:lstStyle/>
          <a:p>
            <a:fld id="{8180207A-DDD6-447D-82E4-1722B955657B}" type="slidenum">
              <a:rPr lang="it-IT" smtClean="0">
                <a:solidFill>
                  <a:schemeClr val="accent6">
                    <a:lumMod val="75000"/>
                  </a:schemeClr>
                </a:solidFill>
              </a:rPr>
              <a:pPr/>
              <a:t>2</a:t>
            </a:fld>
            <a:endParaRPr lang="it-IT">
              <a:solidFill>
                <a:schemeClr val="accent6">
                  <a:lumMod val="75000"/>
                </a:schemeClr>
              </a:solidFill>
            </a:endParaRPr>
          </a:p>
        </p:txBody>
      </p:sp>
      <p:pic>
        <p:nvPicPr>
          <p:cNvPr id="12292" name="Picture 4" descr="http://www.educationduepuntozero.it/Community/2012/04/img/pedrellioliviero_big.jpg"/>
          <p:cNvPicPr>
            <a:picLocks noChangeAspect="1" noChangeArrowheads="1"/>
          </p:cNvPicPr>
          <p:nvPr/>
        </p:nvPicPr>
        <p:blipFill>
          <a:blip r:embed="rId2" cstate="print"/>
          <a:srcRect/>
          <a:stretch>
            <a:fillRect/>
          </a:stretch>
        </p:blipFill>
        <p:spPr bwMode="auto">
          <a:xfrm>
            <a:off x="0" y="3933056"/>
            <a:ext cx="9144000" cy="2448272"/>
          </a:xfrm>
          <a:prstGeom prst="rect">
            <a:avLst/>
          </a:prstGeom>
          <a:noFill/>
        </p:spPr>
      </p:pic>
      <p:sp>
        <p:nvSpPr>
          <p:cNvPr id="11" name="Titolo 1"/>
          <p:cNvSpPr txBox="1">
            <a:spLocks/>
          </p:cNvSpPr>
          <p:nvPr/>
        </p:nvSpPr>
        <p:spPr>
          <a:xfrm>
            <a:off x="0" y="0"/>
            <a:ext cx="9144000" cy="620688"/>
          </a:xfrm>
          <a:prstGeom prst="rect">
            <a:avLst/>
          </a:prstGeom>
          <a:solidFill>
            <a:schemeClr val="accent6">
              <a:lumMod val="20000"/>
              <a:lumOff val="80000"/>
            </a:schemeClr>
          </a:solidFill>
          <a:ln>
            <a:noFill/>
          </a:ln>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b="0" i="0" u="none" strike="noStrike" kern="1200" cap="none" spc="-30" normalizeH="0" baseline="0" noProof="0" dirty="0" smtClean="0">
                <a:ln>
                  <a:noFill/>
                </a:ln>
                <a:solidFill>
                  <a:schemeClr val="tx1"/>
                </a:solidFill>
                <a:effectLst/>
                <a:uLnTx/>
                <a:uFillTx/>
                <a:latin typeface="Agency FB" pitchFamily="34" charset="0"/>
                <a:ea typeface="+mj-ea"/>
                <a:cs typeface="+mj-cs"/>
              </a:rPr>
              <a:t>A giorni saranno resi noti i modelli di certificazione delle competenze alla fine della scuola primaria</a:t>
            </a:r>
            <a:r>
              <a:rPr kumimoji="0" lang="it-IT" b="0" i="0" u="none" strike="noStrike" kern="1200" cap="none" spc="-30" normalizeH="0" noProof="0" dirty="0" smtClean="0">
                <a:ln>
                  <a:noFill/>
                </a:ln>
                <a:solidFill>
                  <a:schemeClr val="tx1"/>
                </a:solidFill>
                <a:effectLst/>
                <a:uLnTx/>
                <a:uFillTx/>
                <a:latin typeface="Agency FB" pitchFamily="34" charset="0"/>
                <a:ea typeface="+mj-ea"/>
                <a:cs typeface="+mj-cs"/>
              </a:rPr>
              <a:t> e del primo ciclo d’istruzione</a:t>
            </a:r>
            <a:endParaRPr kumimoji="0" lang="it-IT" b="0" i="0" u="none" strike="noStrike" kern="1200" cap="none" spc="-30" normalizeH="0" baseline="0" noProof="0" dirty="0">
              <a:ln>
                <a:noFill/>
              </a:ln>
              <a:solidFill>
                <a:schemeClr val="tx1"/>
              </a:solidFill>
              <a:effectLst/>
              <a:uLnTx/>
              <a:uFillTx/>
              <a:latin typeface="Agency FB" pitchFamily="34" charset="0"/>
              <a:ea typeface="+mj-ea"/>
              <a:cs typeface="+mj-cs"/>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4624"/>
            <a:ext cx="8507288" cy="504056"/>
          </a:xfrm>
        </p:spPr>
        <p:txBody>
          <a:bodyPr>
            <a:normAutofit fontScale="90000"/>
          </a:bodyPr>
          <a:lstStyle/>
          <a:p>
            <a:pPr algn="l"/>
            <a:r>
              <a:rPr lang="it-IT" b="1" dirty="0" smtClean="0">
                <a:solidFill>
                  <a:srgbClr val="C00000"/>
                </a:solidFill>
                <a:latin typeface="Agency FB" pitchFamily="34" charset="0"/>
              </a:rPr>
              <a:t>Articolazione del profilo di competenza</a:t>
            </a:r>
            <a:endParaRPr lang="it-IT" b="1" dirty="0">
              <a:solidFill>
                <a:srgbClr val="C00000"/>
              </a:solidFill>
              <a:latin typeface="Agency FB" pitchFamily="34" charset="0"/>
            </a:endParaRPr>
          </a:p>
        </p:txBody>
      </p:sp>
      <p:sp>
        <p:nvSpPr>
          <p:cNvPr id="4" name="Segnaposto data 3"/>
          <p:cNvSpPr>
            <a:spLocks noGrp="1"/>
          </p:cNvSpPr>
          <p:nvPr>
            <p:ph type="dt" sz="half" idx="10"/>
          </p:nvPr>
        </p:nvSpPr>
        <p:spPr>
          <a:xfrm>
            <a:off x="457200" y="6520259"/>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graphicFrame>
        <p:nvGraphicFramePr>
          <p:cNvPr id="7" name="Tabella 6"/>
          <p:cNvGraphicFramePr>
            <a:graphicFrameLocks noGrp="1"/>
          </p:cNvGraphicFramePr>
          <p:nvPr/>
        </p:nvGraphicFramePr>
        <p:xfrm>
          <a:off x="0" y="692696"/>
          <a:ext cx="9144000" cy="6140888"/>
        </p:xfrm>
        <a:graphic>
          <a:graphicData uri="http://schemas.openxmlformats.org/drawingml/2006/table">
            <a:tbl>
              <a:tblPr/>
              <a:tblGrid>
                <a:gridCol w="323528"/>
                <a:gridCol w="4320480"/>
                <a:gridCol w="2016224"/>
                <a:gridCol w="1872208"/>
                <a:gridCol w="611560"/>
              </a:tblGrid>
              <a:tr h="460701">
                <a:tc>
                  <a:txBody>
                    <a:bodyPr/>
                    <a:lstStyle/>
                    <a:p>
                      <a:pPr marL="0" indent="0" algn="ctr">
                        <a:lnSpc>
                          <a:spcPct val="115000"/>
                        </a:lnSpc>
                        <a:spcAft>
                          <a:spcPts val="0"/>
                        </a:spcAft>
                      </a:pPr>
                      <a:r>
                        <a:rPr lang="it-IT" sz="1600" dirty="0" smtClean="0">
                          <a:latin typeface="Agency FB" pitchFamily="34" charset="0"/>
                          <a:ea typeface="Calibri"/>
                          <a:cs typeface="Times New Roman"/>
                        </a:rPr>
                        <a:t>n</a:t>
                      </a:r>
                      <a:endParaRPr lang="it-IT" sz="1600" dirty="0">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176213" indent="0">
                        <a:lnSpc>
                          <a:spcPts val="2000"/>
                        </a:lnSpc>
                        <a:spcBef>
                          <a:spcPts val="200"/>
                        </a:spcBef>
                        <a:spcAft>
                          <a:spcPts val="200"/>
                        </a:spcAft>
                      </a:pPr>
                      <a:r>
                        <a:rPr lang="it-IT" sz="1800" b="1" dirty="0">
                          <a:solidFill>
                            <a:srgbClr val="C00000"/>
                          </a:solidFill>
                          <a:latin typeface="Agency FB" pitchFamily="34" charset="0"/>
                          <a:ea typeface="Calibri"/>
                          <a:cs typeface="Times New Roman"/>
                        </a:rPr>
                        <a:t>Profilo delle competenze</a:t>
                      </a:r>
                      <a:endParaRPr lang="it-IT" sz="1800" dirty="0">
                        <a:solidFill>
                          <a:srgbClr val="C00000"/>
                        </a:solidFill>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95250" indent="0">
                        <a:lnSpc>
                          <a:spcPts val="2000"/>
                        </a:lnSpc>
                        <a:spcBef>
                          <a:spcPts val="200"/>
                        </a:spcBef>
                        <a:spcAft>
                          <a:spcPts val="200"/>
                        </a:spcAft>
                      </a:pPr>
                      <a:r>
                        <a:rPr lang="it-IT" sz="1800" b="1" dirty="0">
                          <a:solidFill>
                            <a:schemeClr val="accent5">
                              <a:lumMod val="50000"/>
                            </a:schemeClr>
                          </a:solidFill>
                          <a:latin typeface="Agency FB" pitchFamily="34" charset="0"/>
                          <a:ea typeface="Calibri"/>
                          <a:cs typeface="Times New Roman"/>
                        </a:rPr>
                        <a:t>Competenze chiave</a:t>
                      </a:r>
                      <a:endParaRPr lang="it-IT" sz="1800" dirty="0">
                        <a:solidFill>
                          <a:schemeClr val="accent5">
                            <a:lumMod val="50000"/>
                          </a:schemeClr>
                        </a:solidFill>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95250" indent="0">
                        <a:lnSpc>
                          <a:spcPts val="2000"/>
                        </a:lnSpc>
                        <a:spcBef>
                          <a:spcPts val="200"/>
                        </a:spcBef>
                        <a:spcAft>
                          <a:spcPts val="200"/>
                        </a:spcAft>
                      </a:pPr>
                      <a:r>
                        <a:rPr lang="it-IT" sz="1800" b="1" dirty="0">
                          <a:solidFill>
                            <a:schemeClr val="accent2">
                              <a:lumMod val="75000"/>
                            </a:schemeClr>
                          </a:solidFill>
                          <a:latin typeface="Agency FB" pitchFamily="34" charset="0"/>
                          <a:ea typeface="Calibri"/>
                          <a:cs typeface="Times New Roman"/>
                        </a:rPr>
                        <a:t>Discipline coinvolte</a:t>
                      </a:r>
                      <a:endParaRPr lang="it-IT" sz="1800" dirty="0">
                        <a:solidFill>
                          <a:schemeClr val="accent2">
                            <a:lumMod val="75000"/>
                          </a:schemeClr>
                        </a:solidFill>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ts val="2000"/>
                        </a:lnSpc>
                        <a:spcBef>
                          <a:spcPts val="200"/>
                        </a:spcBef>
                        <a:spcAft>
                          <a:spcPts val="200"/>
                        </a:spcAft>
                      </a:pPr>
                      <a:r>
                        <a:rPr lang="it-IT" sz="1800" b="1" dirty="0" smtClean="0">
                          <a:solidFill>
                            <a:srgbClr val="FF0000"/>
                          </a:solidFill>
                          <a:latin typeface="Agency FB" pitchFamily="34" charset="0"/>
                          <a:ea typeface="Calibri"/>
                          <a:cs typeface="Times New Roman"/>
                        </a:rPr>
                        <a:t>Livello</a:t>
                      </a:r>
                      <a:endParaRPr lang="it-IT" sz="1800" dirty="0">
                        <a:solidFill>
                          <a:srgbClr val="FF0000"/>
                        </a:solidFill>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1186057">
                <a:tc>
                  <a:txBody>
                    <a:bodyPr/>
                    <a:lstStyle/>
                    <a:p>
                      <a:pPr marL="0" indent="0" algn="ctr">
                        <a:lnSpc>
                          <a:spcPct val="115000"/>
                        </a:lnSpc>
                        <a:spcBef>
                          <a:spcPts val="300"/>
                        </a:spcBef>
                        <a:spcAft>
                          <a:spcPts val="300"/>
                        </a:spcAft>
                      </a:pPr>
                      <a:r>
                        <a:rPr lang="it-IT" sz="1600" dirty="0" smtClean="0">
                          <a:latin typeface="Agency FB" pitchFamily="34" charset="0"/>
                          <a:ea typeface="Calibri"/>
                          <a:cs typeface="Times New Roman"/>
                        </a:rPr>
                        <a:t>1</a:t>
                      </a:r>
                      <a:endParaRPr lang="it-IT" sz="16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3038" indent="0">
                        <a:lnSpc>
                          <a:spcPts val="2300"/>
                        </a:lnSpc>
                        <a:spcBef>
                          <a:spcPts val="200"/>
                        </a:spcBef>
                        <a:spcAft>
                          <a:spcPts val="200"/>
                        </a:spcAft>
                      </a:pPr>
                      <a:r>
                        <a:rPr lang="it-IT" sz="1800" dirty="0">
                          <a:latin typeface="Agency FB" pitchFamily="34" charset="0"/>
                          <a:ea typeface="Calibri"/>
                          <a:cs typeface="Times New Roman"/>
                        </a:rPr>
                        <a:t>Ha una padronanza della lingua italiana tale da consentirgli di comprendere enunciati, di  raccontare le proprie esperienze e di adottare un registro linguistico appropriato alle diverse situazioni.</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Comunicazione nella madrelingua o lingua di istruzione</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Tutte le discipline, con particolare riferimento a</a:t>
                      </a:r>
                      <a:r>
                        <a:rPr lang="it-IT" sz="1800" dirty="0" smtClean="0">
                          <a:latin typeface="Agency FB" pitchFamily="34" charset="0"/>
                          <a:ea typeface="Calibri"/>
                          <a:cs typeface="Times New Roman"/>
                        </a:rPr>
                        <a:t>:</a:t>
                      </a:r>
                      <a:r>
                        <a:rPr lang="it-IT" sz="1800" baseline="0" dirty="0" smtClean="0">
                          <a:latin typeface="Agency FB" pitchFamily="34" charset="0"/>
                          <a:ea typeface="Calibri"/>
                          <a:cs typeface="Times New Roman"/>
                        </a:rPr>
                        <a:t> </a:t>
                      </a:r>
                      <a:r>
                        <a:rPr lang="it-IT" sz="1800" baseline="0" dirty="0" err="1"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ts val="20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83307">
                <a:tc>
                  <a:txBody>
                    <a:bodyPr/>
                    <a:lstStyle/>
                    <a:p>
                      <a:pPr marL="0" indent="0" algn="ctr">
                        <a:lnSpc>
                          <a:spcPct val="115000"/>
                        </a:lnSpc>
                        <a:spcBef>
                          <a:spcPts val="300"/>
                        </a:spcBef>
                        <a:spcAft>
                          <a:spcPts val="300"/>
                        </a:spcAft>
                      </a:pPr>
                      <a:r>
                        <a:rPr lang="it-IT" sz="1600" dirty="0" smtClean="0">
                          <a:latin typeface="Agency FB" pitchFamily="34" charset="0"/>
                          <a:ea typeface="Calibri"/>
                          <a:cs typeface="Times New Roman"/>
                        </a:rPr>
                        <a:t>2</a:t>
                      </a:r>
                      <a:endParaRPr lang="it-IT" sz="16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3038" indent="3175">
                        <a:lnSpc>
                          <a:spcPts val="2300"/>
                        </a:lnSpc>
                        <a:spcBef>
                          <a:spcPts val="200"/>
                        </a:spcBef>
                        <a:spcAft>
                          <a:spcPts val="200"/>
                        </a:spcAft>
                      </a:pPr>
                      <a:r>
                        <a:rPr lang="it-IT" sz="1800" dirty="0">
                          <a:latin typeface="Agency FB" pitchFamily="34" charset="0"/>
                          <a:ea typeface="Calibri"/>
                          <a:cs typeface="Times New Roman"/>
                        </a:rPr>
                        <a:t>È in grado di esprimersi a livello elementare in lingua inglese e di affrontare una comunicazione essenziale, in semplici situazioni di vita quotidiana.</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Comunicazione nelle lingue straniere</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Tutte le discipline, con particolare riferimento a</a:t>
                      </a:r>
                      <a:r>
                        <a:rPr lang="it-IT" sz="1800" dirty="0" smtClean="0">
                          <a:latin typeface="Agency FB" pitchFamily="34" charset="0"/>
                          <a:ea typeface="Calibri"/>
                          <a:cs typeface="Times New Roman"/>
                        </a:rPr>
                        <a:t>:</a:t>
                      </a:r>
                      <a:r>
                        <a:rPr lang="it-IT" sz="1800" baseline="0" dirty="0" smtClean="0">
                          <a:latin typeface="Agency FB" pitchFamily="34" charset="0"/>
                          <a:ea typeface="Calibri"/>
                          <a:cs typeface="Times New Roman"/>
                        </a:rPr>
                        <a:t> </a:t>
                      </a:r>
                      <a:r>
                        <a:rPr lang="it-IT" sz="1800" dirty="0" err="1"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20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883307">
                <a:tc>
                  <a:txBody>
                    <a:bodyPr/>
                    <a:lstStyle/>
                    <a:p>
                      <a:pPr marL="4763" indent="-9525" algn="ctr">
                        <a:lnSpc>
                          <a:spcPct val="115000"/>
                        </a:lnSpc>
                        <a:spcBef>
                          <a:spcPts val="300"/>
                        </a:spcBef>
                        <a:spcAft>
                          <a:spcPts val="300"/>
                        </a:spcAft>
                      </a:pPr>
                      <a:r>
                        <a:rPr lang="it-IT" sz="1600" dirty="0" smtClean="0">
                          <a:latin typeface="Agency FB" pitchFamily="34" charset="0"/>
                          <a:ea typeface="Calibri"/>
                          <a:cs typeface="Times New Roman"/>
                        </a:rPr>
                        <a:t>3</a:t>
                      </a:r>
                      <a:endParaRPr lang="it-IT" sz="16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marL="173038" indent="0">
                        <a:lnSpc>
                          <a:spcPts val="2300"/>
                        </a:lnSpc>
                        <a:spcBef>
                          <a:spcPts val="200"/>
                        </a:spcBef>
                        <a:spcAft>
                          <a:spcPts val="200"/>
                        </a:spcAft>
                      </a:pPr>
                      <a:r>
                        <a:rPr lang="it-IT" sz="1800" dirty="0" smtClean="0">
                          <a:latin typeface="Agency FB" pitchFamily="34" charset="0"/>
                          <a:ea typeface="Calibri"/>
                          <a:cs typeface="Times New Roman"/>
                        </a:rPr>
                        <a:t>Utilizza </a:t>
                      </a:r>
                      <a:r>
                        <a:rPr lang="it-IT" sz="1800" dirty="0">
                          <a:latin typeface="Agency FB" pitchFamily="34" charset="0"/>
                          <a:ea typeface="Calibri"/>
                          <a:cs typeface="Times New Roman"/>
                        </a:rPr>
                        <a:t>le sue conoscenze matematiche e scientifico tecnologiche per trovare e giustificare soluzioni a problemi reali. </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Competenza matematica e competenze di base in scienza e tecnologia</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Tutte le discipline, con particolare riferimento </a:t>
                      </a:r>
                      <a:r>
                        <a:rPr lang="it-IT" sz="1800" dirty="0" smtClean="0">
                          <a:latin typeface="Agency FB" pitchFamily="34" charset="0"/>
                          <a:ea typeface="Calibri"/>
                          <a:cs typeface="Times New Roman"/>
                        </a:rPr>
                        <a:t>a:</a:t>
                      </a:r>
                      <a:r>
                        <a:rPr lang="it-IT" sz="1800" baseline="0" dirty="0" smtClean="0">
                          <a:latin typeface="Agency FB" pitchFamily="34" charset="0"/>
                          <a:ea typeface="Calibri"/>
                          <a:cs typeface="Times New Roman"/>
                        </a:rPr>
                        <a:t> </a:t>
                      </a:r>
                      <a:r>
                        <a:rPr lang="it-IT" sz="1800" dirty="0" err="1"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nSpc>
                          <a:spcPts val="20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r>
              <a:tr h="883307">
                <a:tc>
                  <a:txBody>
                    <a:bodyPr/>
                    <a:lstStyle/>
                    <a:p>
                      <a:pPr marL="4763" indent="-9525" algn="ctr">
                        <a:lnSpc>
                          <a:spcPct val="115000"/>
                        </a:lnSpc>
                        <a:spcBef>
                          <a:spcPts val="300"/>
                        </a:spcBef>
                        <a:spcAft>
                          <a:spcPts val="300"/>
                        </a:spcAft>
                      </a:pPr>
                      <a:r>
                        <a:rPr lang="it-IT" sz="1600" dirty="0" smtClean="0">
                          <a:latin typeface="Agency FB" pitchFamily="34" charset="0"/>
                          <a:ea typeface="Calibri"/>
                          <a:cs typeface="Times New Roman"/>
                        </a:rPr>
                        <a:t>4</a:t>
                      </a:r>
                      <a:endParaRPr lang="it-IT" sz="16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3038" indent="0">
                        <a:lnSpc>
                          <a:spcPts val="2300"/>
                        </a:lnSpc>
                        <a:spcBef>
                          <a:spcPts val="200"/>
                        </a:spcBef>
                        <a:spcAft>
                          <a:spcPts val="200"/>
                        </a:spcAft>
                      </a:pPr>
                      <a:r>
                        <a:rPr lang="it-IT" sz="1800" dirty="0">
                          <a:latin typeface="Agency FB" pitchFamily="34" charset="0"/>
                          <a:ea typeface="Calibri"/>
                          <a:cs typeface="Times New Roman"/>
                        </a:rPr>
                        <a:t>Usa le tecnologie in contesti comunicativi concreti; per ricercare dati </a:t>
                      </a:r>
                      <a:r>
                        <a:rPr lang="it-IT" sz="1800" dirty="0" smtClean="0">
                          <a:latin typeface="Agency FB" pitchFamily="34" charset="0"/>
                          <a:ea typeface="Calibri"/>
                          <a:cs typeface="Times New Roman"/>
                        </a:rPr>
                        <a:t>informazioni</a:t>
                      </a:r>
                      <a:r>
                        <a:rPr lang="it-IT" sz="1800" baseline="0" dirty="0" smtClean="0">
                          <a:latin typeface="Agency FB" pitchFamily="34" charset="0"/>
                          <a:ea typeface="Calibri"/>
                          <a:cs typeface="Times New Roman"/>
                        </a:rPr>
                        <a:t>  e </a:t>
                      </a:r>
                      <a:r>
                        <a:rPr lang="it-IT" sz="1800" dirty="0" smtClean="0">
                          <a:latin typeface="Agency FB" pitchFamily="34" charset="0"/>
                          <a:ea typeface="Calibri"/>
                          <a:cs typeface="Times New Roman"/>
                        </a:rPr>
                        <a:t>per </a:t>
                      </a:r>
                      <a:r>
                        <a:rPr lang="it-IT" sz="1800" dirty="0">
                          <a:latin typeface="Agency FB" pitchFamily="34" charset="0"/>
                          <a:ea typeface="Calibri"/>
                          <a:cs typeface="Times New Roman"/>
                        </a:rPr>
                        <a:t>interagire con soggetti diversi.</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Competenze digitali</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Tutte le discipline, con particolare riferimento </a:t>
                      </a:r>
                      <a:r>
                        <a:rPr lang="it-IT" sz="1800" dirty="0" smtClean="0">
                          <a:latin typeface="Agency FB" pitchFamily="34" charset="0"/>
                          <a:ea typeface="Calibri"/>
                          <a:cs typeface="Times New Roman"/>
                        </a:rPr>
                        <a:t>a:</a:t>
                      </a:r>
                      <a:r>
                        <a:rPr lang="it-IT" sz="1800" baseline="0" dirty="0" smtClean="0">
                          <a:latin typeface="Agency FB" pitchFamily="34" charset="0"/>
                          <a:ea typeface="Calibri"/>
                          <a:cs typeface="Times New Roman"/>
                        </a:rPr>
                        <a:t> </a:t>
                      </a:r>
                      <a:r>
                        <a:rPr lang="it-IT" sz="1800" dirty="0" err="1"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ts val="20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935959">
                <a:tc>
                  <a:txBody>
                    <a:bodyPr/>
                    <a:lstStyle/>
                    <a:p>
                      <a:pPr marL="0" indent="0" algn="ctr">
                        <a:lnSpc>
                          <a:spcPct val="115000"/>
                        </a:lnSpc>
                        <a:spcBef>
                          <a:spcPts val="300"/>
                        </a:spcBef>
                        <a:spcAft>
                          <a:spcPts val="300"/>
                        </a:spcAft>
                      </a:pPr>
                      <a:r>
                        <a:rPr lang="it-IT" sz="1600" dirty="0" smtClean="0">
                          <a:latin typeface="Agency FB" pitchFamily="34" charset="0"/>
                          <a:ea typeface="Calibri"/>
                          <a:cs typeface="Times New Roman"/>
                        </a:rPr>
                        <a:t>5</a:t>
                      </a:r>
                      <a:endParaRPr lang="it-IT" sz="16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73038" indent="0">
                        <a:lnSpc>
                          <a:spcPts val="2300"/>
                        </a:lnSpc>
                        <a:spcBef>
                          <a:spcPts val="200"/>
                        </a:spcBef>
                        <a:spcAft>
                          <a:spcPts val="200"/>
                        </a:spcAft>
                      </a:pPr>
                      <a:r>
                        <a:rPr lang="it-IT" sz="1800" dirty="0">
                          <a:latin typeface="Agency FB" pitchFamily="34" charset="0"/>
                          <a:ea typeface="Calibri"/>
                          <a:cs typeface="Times New Roman"/>
                        </a:rPr>
                        <a:t>Si orienta nello spazio e nel tempo; osserva, descrive e attribuisce significato ad ambienti, fatti, fenomeni e produzioni artistiche.</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Imparare ad imparare</a:t>
                      </a:r>
                    </a:p>
                    <a:p>
                      <a:pPr marL="95250" indent="0">
                        <a:lnSpc>
                          <a:spcPts val="2300"/>
                        </a:lnSpc>
                        <a:spcBef>
                          <a:spcPts val="200"/>
                        </a:spcBef>
                        <a:spcAft>
                          <a:spcPts val="200"/>
                        </a:spcAft>
                      </a:pPr>
                      <a:r>
                        <a:rPr lang="it-IT" sz="1800" dirty="0">
                          <a:latin typeface="Agency FB" pitchFamily="34" charset="0"/>
                          <a:ea typeface="Calibri"/>
                          <a:cs typeface="Times New Roman"/>
                        </a:rPr>
                        <a:t>Consapevolezza ed espressione culturale</a:t>
                      </a: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95250" indent="0">
                        <a:lnSpc>
                          <a:spcPts val="2300"/>
                        </a:lnSpc>
                        <a:spcBef>
                          <a:spcPts val="200"/>
                        </a:spcBef>
                        <a:spcAft>
                          <a:spcPts val="200"/>
                        </a:spcAft>
                      </a:pPr>
                      <a:r>
                        <a:rPr lang="it-IT" sz="1800" dirty="0">
                          <a:latin typeface="Agency FB" pitchFamily="34" charset="0"/>
                          <a:ea typeface="Calibri"/>
                          <a:cs typeface="Times New Roman"/>
                        </a:rPr>
                        <a:t>Tutte le discipline, con particolare riferimento a</a:t>
                      </a:r>
                      <a:r>
                        <a:rPr lang="it-IT" sz="1800" dirty="0"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ts val="20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908250">
                <a:tc>
                  <a:txBody>
                    <a:bodyPr/>
                    <a:lstStyle/>
                    <a:p>
                      <a:pPr marL="0" indent="0" algn="ctr">
                        <a:lnSpc>
                          <a:spcPct val="115000"/>
                        </a:lnSpc>
                        <a:spcBef>
                          <a:spcPts val="300"/>
                        </a:spcBef>
                        <a:spcAft>
                          <a:spcPts val="300"/>
                        </a:spcAft>
                      </a:pPr>
                      <a:r>
                        <a:rPr lang="it-IT" sz="1600" dirty="0" smtClean="0">
                          <a:latin typeface="Agency FB" pitchFamily="34" charset="0"/>
                          <a:ea typeface="Calibri"/>
                          <a:cs typeface="Times New Roman"/>
                        </a:rPr>
                        <a:t>6</a:t>
                      </a:r>
                      <a:endParaRPr lang="it-IT" sz="16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88900" indent="0">
                        <a:lnSpc>
                          <a:spcPts val="2300"/>
                        </a:lnSpc>
                        <a:spcBef>
                          <a:spcPts val="300"/>
                        </a:spcBef>
                        <a:spcAft>
                          <a:spcPts val="300"/>
                        </a:spcAft>
                      </a:pPr>
                      <a:r>
                        <a:rPr lang="it-IT" sz="2000" dirty="0">
                          <a:latin typeface="Agency FB" pitchFamily="34" charset="0"/>
                          <a:ea typeface="Calibri"/>
                          <a:cs typeface="Times New Roman"/>
                        </a:rPr>
                        <a:t>Possiede un patrimonio di conoscenze e nozioni di base ed è in grado di ricercare ed organizzare nuove informazioni.</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2300"/>
                        </a:lnSpc>
                        <a:spcBef>
                          <a:spcPts val="300"/>
                        </a:spcBef>
                        <a:spcAft>
                          <a:spcPts val="300"/>
                        </a:spcAft>
                      </a:pPr>
                      <a:r>
                        <a:rPr lang="it-IT" sz="2000" dirty="0">
                          <a:latin typeface="Agency FB" pitchFamily="34" charset="0"/>
                          <a:ea typeface="Calibri"/>
                          <a:cs typeface="Times New Roman"/>
                        </a:rPr>
                        <a:t>Imparare ad imparare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2300"/>
                        </a:lnSpc>
                        <a:spcBef>
                          <a:spcPts val="300"/>
                        </a:spcBef>
                        <a:spcAft>
                          <a:spcPts val="300"/>
                        </a:spcAft>
                      </a:pPr>
                      <a:r>
                        <a:rPr lang="it-IT" sz="2000" dirty="0">
                          <a:latin typeface="Agency FB" pitchFamily="34" charset="0"/>
                          <a:ea typeface="Calibri"/>
                          <a:cs typeface="Times New Roman"/>
                        </a:rPr>
                        <a:t>Tutte le discipline, con particolare riferimento a</a:t>
                      </a:r>
                      <a:r>
                        <a:rPr lang="it-IT" sz="2000" dirty="0" smtClean="0">
                          <a:latin typeface="Agency FB" pitchFamily="34" charset="0"/>
                          <a:ea typeface="Calibri"/>
                          <a:cs typeface="Times New Roman"/>
                        </a:rPr>
                        <a:t>:</a:t>
                      </a:r>
                      <a:r>
                        <a:rPr lang="it-IT" sz="2000" baseline="0" dirty="0" smtClean="0">
                          <a:latin typeface="Agency FB" pitchFamily="34" charset="0"/>
                          <a:ea typeface="Calibri"/>
                          <a:cs typeface="Times New Roman"/>
                        </a:rPr>
                        <a:t> </a:t>
                      </a:r>
                      <a:r>
                        <a:rPr lang="it-IT" sz="2000" baseline="0" dirty="0" err="1" smtClean="0">
                          <a:latin typeface="Agency FB" pitchFamily="34" charset="0"/>
                          <a:ea typeface="Calibri"/>
                          <a:cs typeface="Times New Roman"/>
                        </a:rPr>
                        <a:t>…………</a:t>
                      </a:r>
                      <a:r>
                        <a:rPr lang="it-IT" sz="2000" baseline="0" dirty="0" smtClean="0">
                          <a:latin typeface="Agency FB" pitchFamily="34" charset="0"/>
                          <a:ea typeface="Calibri"/>
                          <a:cs typeface="Times New Roman"/>
                        </a:rPr>
                        <a:t>.</a:t>
                      </a:r>
                      <a:endParaRPr lang="it-IT" sz="2000" dirty="0">
                        <a:latin typeface="Agency FB"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20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8" name="Segnaposto numero diapositiva 7"/>
          <p:cNvSpPr>
            <a:spLocks noGrp="1"/>
          </p:cNvSpPr>
          <p:nvPr>
            <p:ph type="sldNum" sz="quarter" idx="12"/>
          </p:nvPr>
        </p:nvSpPr>
        <p:spPr/>
        <p:txBody>
          <a:bodyPr/>
          <a:lstStyle/>
          <a:p>
            <a:fld id="{8180207A-DDD6-447D-82E4-1722B955657B}" type="slidenum">
              <a:rPr lang="it-IT" smtClean="0"/>
              <a:pPr/>
              <a:t>20</a:t>
            </a:fld>
            <a:endParaRPr lang="it-IT"/>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229600" cy="504056"/>
          </a:xfrm>
        </p:spPr>
        <p:txBody>
          <a:bodyPr>
            <a:normAutofit fontScale="90000"/>
          </a:bodyPr>
          <a:lstStyle/>
          <a:p>
            <a:pPr algn="l"/>
            <a:r>
              <a:rPr lang="it-IT" b="1" dirty="0" smtClean="0">
                <a:solidFill>
                  <a:srgbClr val="C00000"/>
                </a:solidFill>
                <a:latin typeface="Agency FB" pitchFamily="34" charset="0"/>
              </a:rPr>
              <a:t>Articolazione del profilo di competenza</a:t>
            </a:r>
            <a:endParaRPr lang="it-IT" b="1" dirty="0">
              <a:solidFill>
                <a:srgbClr val="C00000"/>
              </a:solidFill>
              <a:latin typeface="Agency FB" pitchFamily="34" charset="0"/>
            </a:endParaRPr>
          </a:p>
        </p:txBody>
      </p:sp>
      <p:sp>
        <p:nvSpPr>
          <p:cNvPr id="4" name="Segnaposto data 3"/>
          <p:cNvSpPr>
            <a:spLocks noGrp="1"/>
          </p:cNvSpPr>
          <p:nvPr>
            <p:ph type="dt" sz="half" idx="10"/>
          </p:nvPr>
        </p:nvSpPr>
        <p:spPr>
          <a:xfrm>
            <a:off x="457200" y="6520259"/>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graphicFrame>
        <p:nvGraphicFramePr>
          <p:cNvPr id="7" name="Tabella 6"/>
          <p:cNvGraphicFramePr>
            <a:graphicFrameLocks noGrp="1"/>
          </p:cNvGraphicFramePr>
          <p:nvPr/>
        </p:nvGraphicFramePr>
        <p:xfrm>
          <a:off x="0" y="764704"/>
          <a:ext cx="9144000" cy="6083294"/>
        </p:xfrm>
        <a:graphic>
          <a:graphicData uri="http://schemas.openxmlformats.org/drawingml/2006/table">
            <a:tbl>
              <a:tblPr/>
              <a:tblGrid>
                <a:gridCol w="323528"/>
                <a:gridCol w="4392488"/>
                <a:gridCol w="1944216"/>
                <a:gridCol w="1944216"/>
                <a:gridCol w="539552"/>
              </a:tblGrid>
              <a:tr h="444494">
                <a:tc>
                  <a:txBody>
                    <a:bodyPr/>
                    <a:lstStyle/>
                    <a:p>
                      <a:pPr marL="0" indent="0" algn="ctr">
                        <a:lnSpc>
                          <a:spcPct val="115000"/>
                        </a:lnSpc>
                        <a:spcAft>
                          <a:spcPts val="0"/>
                        </a:spcAft>
                      </a:pPr>
                      <a:r>
                        <a:rPr lang="it-IT" sz="1600" dirty="0" smtClean="0">
                          <a:latin typeface="Agency FB" pitchFamily="34" charset="0"/>
                          <a:ea typeface="Calibri"/>
                          <a:cs typeface="Times New Roman"/>
                        </a:rPr>
                        <a:t>n</a:t>
                      </a:r>
                      <a:endParaRPr lang="it-IT" sz="1600" dirty="0">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176213" indent="0">
                        <a:lnSpc>
                          <a:spcPts val="2000"/>
                        </a:lnSpc>
                        <a:spcBef>
                          <a:spcPts val="200"/>
                        </a:spcBef>
                        <a:spcAft>
                          <a:spcPts val="200"/>
                        </a:spcAft>
                      </a:pPr>
                      <a:r>
                        <a:rPr lang="it-IT" sz="1800" b="1" dirty="0" smtClean="0">
                          <a:solidFill>
                            <a:srgbClr val="C00000"/>
                          </a:solidFill>
                          <a:latin typeface="Agency FB" pitchFamily="34" charset="0"/>
                          <a:ea typeface="Calibri"/>
                          <a:cs typeface="Times New Roman"/>
                        </a:rPr>
                        <a:t>Profilo delle competenze</a:t>
                      </a:r>
                      <a:endParaRPr lang="it-IT" sz="1800" dirty="0">
                        <a:solidFill>
                          <a:srgbClr val="C00000"/>
                        </a:solidFill>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95250" indent="0">
                        <a:lnSpc>
                          <a:spcPts val="2000"/>
                        </a:lnSpc>
                        <a:spcBef>
                          <a:spcPts val="200"/>
                        </a:spcBef>
                        <a:spcAft>
                          <a:spcPts val="200"/>
                        </a:spcAft>
                      </a:pPr>
                      <a:r>
                        <a:rPr lang="it-IT" sz="1800" b="1" dirty="0" smtClean="0">
                          <a:solidFill>
                            <a:schemeClr val="accent5">
                              <a:lumMod val="50000"/>
                            </a:schemeClr>
                          </a:solidFill>
                          <a:latin typeface="Agency FB" pitchFamily="34" charset="0"/>
                          <a:ea typeface="Calibri"/>
                          <a:cs typeface="Times New Roman"/>
                        </a:rPr>
                        <a:t>Competenze chiave</a:t>
                      </a:r>
                      <a:endParaRPr lang="it-IT" sz="1800" dirty="0">
                        <a:solidFill>
                          <a:schemeClr val="accent5">
                            <a:lumMod val="50000"/>
                          </a:schemeClr>
                        </a:solidFill>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95250" indent="0">
                        <a:lnSpc>
                          <a:spcPts val="2000"/>
                        </a:lnSpc>
                        <a:spcBef>
                          <a:spcPts val="200"/>
                        </a:spcBef>
                        <a:spcAft>
                          <a:spcPts val="200"/>
                        </a:spcAft>
                      </a:pPr>
                      <a:r>
                        <a:rPr lang="it-IT" sz="1800" b="1" dirty="0" smtClean="0">
                          <a:solidFill>
                            <a:schemeClr val="accent2">
                              <a:lumMod val="75000"/>
                            </a:schemeClr>
                          </a:solidFill>
                          <a:latin typeface="Agency FB" pitchFamily="34" charset="0"/>
                          <a:ea typeface="Calibri"/>
                          <a:cs typeface="Times New Roman"/>
                        </a:rPr>
                        <a:t>Discipline coinvolte</a:t>
                      </a:r>
                      <a:endParaRPr lang="it-IT" sz="1800" dirty="0">
                        <a:solidFill>
                          <a:schemeClr val="accent2">
                            <a:lumMod val="75000"/>
                          </a:schemeClr>
                        </a:solidFill>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ts val="2000"/>
                        </a:lnSpc>
                        <a:spcBef>
                          <a:spcPts val="200"/>
                        </a:spcBef>
                        <a:spcAft>
                          <a:spcPts val="200"/>
                        </a:spcAft>
                      </a:pPr>
                      <a:r>
                        <a:rPr lang="it-IT" sz="1800" b="1" spc="-100" baseline="0" dirty="0" smtClean="0">
                          <a:solidFill>
                            <a:srgbClr val="FF0000"/>
                          </a:solidFill>
                          <a:latin typeface="Agency FB" pitchFamily="34" charset="0"/>
                          <a:ea typeface="Calibri"/>
                          <a:cs typeface="Times New Roman"/>
                        </a:rPr>
                        <a:t>Livello</a:t>
                      </a:r>
                      <a:endParaRPr lang="it-IT" sz="1800" spc="-100" baseline="0" dirty="0">
                        <a:solidFill>
                          <a:srgbClr val="FF0000"/>
                        </a:solidFill>
                        <a:latin typeface="Agency FB" pitchFamily="34" charset="0"/>
                        <a:ea typeface="Calibri"/>
                        <a:cs typeface="Times New Roman"/>
                      </a:endParaRPr>
                    </a:p>
                  </a:txBody>
                  <a:tcPr marL="38083" marR="38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1067674">
                <a:tc>
                  <a:txBody>
                    <a:bodyPr/>
                    <a:lstStyle/>
                    <a:p>
                      <a:pPr marL="0" indent="0" algn="ctr">
                        <a:lnSpc>
                          <a:spcPct val="115000"/>
                        </a:lnSpc>
                        <a:spcBef>
                          <a:spcPts val="300"/>
                        </a:spcBef>
                        <a:spcAft>
                          <a:spcPts val="300"/>
                        </a:spcAft>
                      </a:pPr>
                      <a:r>
                        <a:rPr lang="it-IT" sz="1800" dirty="0" smtClean="0">
                          <a:latin typeface="Agency FB" pitchFamily="34" charset="0"/>
                          <a:ea typeface="Calibri"/>
                          <a:cs typeface="Times New Roman"/>
                        </a:rPr>
                        <a:t>7</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ts val="2200"/>
                        </a:lnSpc>
                        <a:spcBef>
                          <a:spcPts val="200"/>
                        </a:spcBef>
                        <a:spcAft>
                          <a:spcPts val="200"/>
                        </a:spcAft>
                      </a:pPr>
                      <a:r>
                        <a:rPr lang="it-IT" sz="1800" dirty="0">
                          <a:latin typeface="Agency FB" pitchFamily="34" charset="0"/>
                          <a:ea typeface="Calibri"/>
                          <a:cs typeface="Times New Roman"/>
                        </a:rPr>
                        <a:t>Utilizza gli strumenti di conoscenza per comprendere se stesso e gli altri, per riconoscere le diverse identità, le tradizioni culturali e religiose, in un’ottica di dialogo e di rispetto reciproco.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Consapevolezza ed espressione culturale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Tutte le discipline, con particolare riferimento a</a:t>
                      </a:r>
                      <a:r>
                        <a:rPr lang="it-IT" sz="1800" dirty="0" smtClean="0">
                          <a:latin typeface="Agency FB" pitchFamily="34" charset="0"/>
                          <a:ea typeface="Calibri"/>
                          <a:cs typeface="Times New Roman"/>
                        </a:rPr>
                        <a:t>:</a:t>
                      </a:r>
                      <a:r>
                        <a:rPr lang="it-IT" sz="1800" baseline="0" dirty="0" smtClean="0">
                          <a:latin typeface="Agency FB" pitchFamily="34" charset="0"/>
                          <a:ea typeface="Calibri"/>
                          <a:cs typeface="Times New Roman"/>
                        </a:rPr>
                        <a:t> </a:t>
                      </a:r>
                      <a:r>
                        <a:rPr lang="it-IT" sz="1800" dirty="0" err="1"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ts val="22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51084">
                <a:tc>
                  <a:txBody>
                    <a:bodyPr/>
                    <a:lstStyle/>
                    <a:p>
                      <a:pPr marL="0" indent="0" algn="ctr">
                        <a:lnSpc>
                          <a:spcPct val="115000"/>
                        </a:lnSpc>
                        <a:spcBef>
                          <a:spcPts val="300"/>
                        </a:spcBef>
                        <a:spcAft>
                          <a:spcPts val="300"/>
                        </a:spcAft>
                      </a:pPr>
                      <a:r>
                        <a:rPr lang="it-IT" sz="1800" dirty="0" smtClean="0">
                          <a:latin typeface="Agency FB" pitchFamily="34" charset="0"/>
                          <a:ea typeface="Calibri"/>
                          <a:cs typeface="Times New Roman"/>
                        </a:rPr>
                        <a:t>8</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2200"/>
                        </a:lnSpc>
                        <a:spcBef>
                          <a:spcPts val="200"/>
                        </a:spcBef>
                        <a:spcAft>
                          <a:spcPts val="200"/>
                        </a:spcAft>
                      </a:pPr>
                      <a:r>
                        <a:rPr lang="it-IT" sz="1800" dirty="0">
                          <a:latin typeface="Agency FB" pitchFamily="34" charset="0"/>
                          <a:ea typeface="Calibri"/>
                          <a:cs typeface="Times New Roman"/>
                        </a:rPr>
                        <a:t>In relazione alle proprie potenzialità e al proprio talento si esprime in ambiti  motorio,  artistico e musicale che gli sono congeniali.</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Consapevolezza ed espressione culturale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Tutte le discipline, con particolare riferimento a</a:t>
                      </a:r>
                      <a:r>
                        <a:rPr lang="it-IT" sz="1800" dirty="0" smtClean="0">
                          <a:latin typeface="Agency FB" pitchFamily="34" charset="0"/>
                          <a:ea typeface="Calibri"/>
                          <a:cs typeface="Times New Roman"/>
                        </a:rPr>
                        <a:t>:</a:t>
                      </a:r>
                      <a:r>
                        <a:rPr lang="it-IT" sz="1800" baseline="0" dirty="0" smtClean="0">
                          <a:latin typeface="Agency FB" pitchFamily="34" charset="0"/>
                          <a:ea typeface="Calibri"/>
                          <a:cs typeface="Times New Roman"/>
                        </a:rPr>
                        <a:t> </a:t>
                      </a:r>
                      <a:r>
                        <a:rPr lang="it-IT" sz="1800" baseline="0" dirty="0" err="1"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22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46061">
                <a:tc>
                  <a:txBody>
                    <a:bodyPr/>
                    <a:lstStyle/>
                    <a:p>
                      <a:pPr marL="4763" indent="-9525" algn="ctr">
                        <a:lnSpc>
                          <a:spcPct val="115000"/>
                        </a:lnSpc>
                        <a:spcBef>
                          <a:spcPts val="300"/>
                        </a:spcBef>
                        <a:spcAft>
                          <a:spcPts val="300"/>
                        </a:spcAft>
                      </a:pPr>
                      <a:r>
                        <a:rPr lang="it-IT" sz="1800" dirty="0" smtClean="0">
                          <a:latin typeface="Agency FB" pitchFamily="34" charset="0"/>
                          <a:ea typeface="Calibri"/>
                          <a:cs typeface="Times New Roman"/>
                        </a:rPr>
                        <a:t>9</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nSpc>
                          <a:spcPts val="2200"/>
                        </a:lnSpc>
                        <a:spcBef>
                          <a:spcPts val="200"/>
                        </a:spcBef>
                        <a:spcAft>
                          <a:spcPts val="200"/>
                        </a:spcAft>
                      </a:pPr>
                      <a:r>
                        <a:rPr lang="it-IT" sz="1800" dirty="0">
                          <a:latin typeface="Agency FB" pitchFamily="34" charset="0"/>
                          <a:ea typeface="Calibri"/>
                          <a:cs typeface="Times New Roman"/>
                        </a:rPr>
                        <a:t>Dimostra originalità e spirito di iniziativa. È in grado di realizzare semplici progetti.</a:t>
                      </a:r>
                    </a:p>
                    <a:p>
                      <a:pPr>
                        <a:lnSpc>
                          <a:spcPts val="2200"/>
                        </a:lnSpc>
                        <a:spcBef>
                          <a:spcPts val="200"/>
                        </a:spcBef>
                        <a:spcAft>
                          <a:spcPts val="200"/>
                        </a:spcAft>
                      </a:pPr>
                      <a:r>
                        <a:rPr lang="it-IT" sz="1800" dirty="0">
                          <a:latin typeface="Agency FB" pitchFamily="34" charset="0"/>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Spirito di iniziativa e imprenditorialità</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Tutte le discipline, con particolare riferimento a</a:t>
                      </a:r>
                      <a:r>
                        <a:rPr lang="it-IT" sz="1800" dirty="0" smtClean="0">
                          <a:latin typeface="Agency FB" pitchFamily="34" charset="0"/>
                          <a:ea typeface="Calibri"/>
                          <a:cs typeface="Times New Roman"/>
                        </a:rPr>
                        <a:t>:</a:t>
                      </a:r>
                      <a:r>
                        <a:rPr lang="it-IT" sz="1800" baseline="0" dirty="0" smtClean="0">
                          <a:latin typeface="Agency FB" pitchFamily="34" charset="0"/>
                          <a:ea typeface="Calibri"/>
                          <a:cs typeface="Times New Roman"/>
                        </a:rPr>
                        <a:t> </a:t>
                      </a:r>
                      <a:r>
                        <a:rPr lang="it-IT" sz="1800" baseline="0" dirty="0" err="1"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nSpc>
                          <a:spcPts val="22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730890">
                <a:tc>
                  <a:txBody>
                    <a:bodyPr/>
                    <a:lstStyle/>
                    <a:p>
                      <a:pPr marL="4763" indent="-9525" algn="ctr">
                        <a:lnSpc>
                          <a:spcPct val="115000"/>
                        </a:lnSpc>
                        <a:spcBef>
                          <a:spcPts val="300"/>
                        </a:spcBef>
                        <a:spcAft>
                          <a:spcPts val="300"/>
                        </a:spcAft>
                      </a:pPr>
                      <a:r>
                        <a:rPr lang="it-IT" sz="1800" dirty="0" smtClean="0">
                          <a:latin typeface="Agency FB" pitchFamily="34" charset="0"/>
                          <a:ea typeface="Calibri"/>
                          <a:cs typeface="Times New Roman"/>
                        </a:rPr>
                        <a:t>10</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nSpc>
                          <a:spcPts val="2200"/>
                        </a:lnSpc>
                        <a:spcBef>
                          <a:spcPts val="200"/>
                        </a:spcBef>
                        <a:spcAft>
                          <a:spcPts val="200"/>
                        </a:spcAft>
                      </a:pPr>
                      <a:r>
                        <a:rPr lang="it-IT" sz="1800" spc="-50" baseline="0" dirty="0">
                          <a:latin typeface="Agency FB" pitchFamily="34" charset="0"/>
                          <a:ea typeface="Calibri"/>
                          <a:cs typeface="Times New Roman"/>
                        </a:rPr>
                        <a:t>Ha consapevolezza delle proprie potenzialità e dei propri </a:t>
                      </a:r>
                      <a:r>
                        <a:rPr lang="it-IT" sz="1800" spc="-50" baseline="0" dirty="0" smtClean="0">
                          <a:latin typeface="Agency FB" pitchFamily="34" charset="0"/>
                          <a:ea typeface="Calibri"/>
                          <a:cs typeface="Times New Roman"/>
                        </a:rPr>
                        <a:t>limiti. </a:t>
                      </a:r>
                      <a:r>
                        <a:rPr lang="it-IT" sz="1800" dirty="0" smtClean="0">
                          <a:latin typeface="Agency FB" pitchFamily="34" charset="0"/>
                          <a:ea typeface="Calibri"/>
                          <a:cs typeface="Times New Roman"/>
                        </a:rPr>
                        <a:t>Si </a:t>
                      </a:r>
                      <a:r>
                        <a:rPr lang="it-IT" sz="1800" dirty="0">
                          <a:latin typeface="Agency FB" pitchFamily="34" charset="0"/>
                          <a:ea typeface="Calibri"/>
                          <a:cs typeface="Times New Roman"/>
                        </a:rPr>
                        <a:t>impegna per portare a compimento il lavoro iniziato da solo o insieme ad altri.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88900" indent="0">
                        <a:lnSpc>
                          <a:spcPts val="2200"/>
                        </a:lnSpc>
                        <a:spcBef>
                          <a:spcPts val="200"/>
                        </a:spcBef>
                        <a:spcAft>
                          <a:spcPts val="200"/>
                        </a:spcAft>
                      </a:pPr>
                      <a:r>
                        <a:rPr lang="it-IT" sz="1800" spc="-40" baseline="0" dirty="0">
                          <a:latin typeface="Agency FB" pitchFamily="34" charset="0"/>
                          <a:ea typeface="Calibri"/>
                          <a:cs typeface="Times New Roman"/>
                        </a:rPr>
                        <a:t>Imparare  a </a:t>
                      </a:r>
                      <a:r>
                        <a:rPr lang="it-IT" sz="1800" spc="-40" baseline="0" dirty="0" smtClean="0">
                          <a:latin typeface="Agency FB" pitchFamily="34" charset="0"/>
                          <a:ea typeface="Calibri"/>
                          <a:cs typeface="Times New Roman"/>
                        </a:rPr>
                        <a:t>imparare Competenze </a:t>
                      </a:r>
                      <a:r>
                        <a:rPr lang="it-IT" sz="1800" spc="-40" baseline="0" dirty="0">
                          <a:latin typeface="Agency FB" pitchFamily="34" charset="0"/>
                          <a:ea typeface="Calibri"/>
                          <a:cs typeface="Times New Roman"/>
                        </a:rPr>
                        <a:t>sociali e civiche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Tutte le discipline, con particolare riferimento a</a:t>
                      </a:r>
                      <a:r>
                        <a:rPr lang="it-IT" sz="1800" dirty="0" smtClean="0">
                          <a:latin typeface="Agency FB" pitchFamily="34" charset="0"/>
                          <a:ea typeface="Calibri"/>
                          <a:cs typeface="Times New Roman"/>
                        </a:rPr>
                        <a:t>:</a:t>
                      </a:r>
                      <a:r>
                        <a:rPr lang="it-IT" sz="1800" baseline="0" dirty="0" smtClean="0">
                          <a:latin typeface="Agency FB" pitchFamily="34" charset="0"/>
                          <a:ea typeface="Calibri"/>
                          <a:cs typeface="Times New Roman"/>
                        </a:rPr>
                        <a:t> </a:t>
                      </a:r>
                      <a:r>
                        <a:rPr lang="it-IT" sz="1800" baseline="0" dirty="0" err="1"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nSpc>
                          <a:spcPts val="22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779616">
                <a:tc>
                  <a:txBody>
                    <a:bodyPr/>
                    <a:lstStyle/>
                    <a:p>
                      <a:pPr marL="0" indent="0" algn="ctr">
                        <a:lnSpc>
                          <a:spcPct val="115000"/>
                        </a:lnSpc>
                        <a:spcBef>
                          <a:spcPts val="300"/>
                        </a:spcBef>
                        <a:spcAft>
                          <a:spcPts val="300"/>
                        </a:spcAft>
                      </a:pPr>
                      <a:r>
                        <a:rPr lang="it-IT" sz="1800" dirty="0" smtClean="0">
                          <a:latin typeface="Agency FB" pitchFamily="34" charset="0"/>
                          <a:ea typeface="Calibri"/>
                          <a:cs typeface="Times New Roman"/>
                        </a:rPr>
                        <a:t>11</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ts val="2200"/>
                        </a:lnSpc>
                        <a:spcBef>
                          <a:spcPts val="200"/>
                        </a:spcBef>
                        <a:spcAft>
                          <a:spcPts val="200"/>
                        </a:spcAft>
                      </a:pPr>
                      <a:r>
                        <a:rPr lang="it-IT" sz="1800" dirty="0">
                          <a:latin typeface="Agency FB" pitchFamily="34" charset="0"/>
                          <a:ea typeface="Calibri"/>
                          <a:cs typeface="Times New Roman"/>
                        </a:rPr>
                        <a:t>Rispetta le regole condivise, collabora con gli altri per la costruzione del bene </a:t>
                      </a:r>
                      <a:r>
                        <a:rPr lang="it-IT" sz="1800" dirty="0" smtClean="0">
                          <a:latin typeface="Agency FB" pitchFamily="34" charset="0"/>
                          <a:ea typeface="Calibri"/>
                          <a:cs typeface="Times New Roman"/>
                        </a:rPr>
                        <a:t>comune.</a:t>
                      </a:r>
                      <a:r>
                        <a:rPr lang="it-IT" sz="1800" baseline="0" dirty="0" smtClean="0">
                          <a:latin typeface="Agency FB" pitchFamily="34" charset="0"/>
                          <a:ea typeface="Calibri"/>
                          <a:cs typeface="Times New Roman"/>
                        </a:rPr>
                        <a:t> </a:t>
                      </a:r>
                      <a:r>
                        <a:rPr lang="it-IT" sz="1800" spc="-50" baseline="0" dirty="0" smtClean="0">
                          <a:latin typeface="Agency FB" pitchFamily="34" charset="0"/>
                          <a:ea typeface="Calibri"/>
                          <a:cs typeface="Times New Roman"/>
                        </a:rPr>
                        <a:t>Si </a:t>
                      </a:r>
                      <a:r>
                        <a:rPr lang="it-IT" sz="1800" spc="-50" baseline="0" dirty="0">
                          <a:latin typeface="Agency FB" pitchFamily="34" charset="0"/>
                          <a:ea typeface="Calibri"/>
                          <a:cs typeface="Times New Roman"/>
                        </a:rPr>
                        <a:t>assume le proprie responsabilità e chiede aiuto quando si trova in difficoltà e sa fornire aiuto a chi lo chiede.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Competenze sociali e civiche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Tutte le discipline, con particolare riferimento a</a:t>
                      </a:r>
                      <a:r>
                        <a:rPr lang="it-IT" sz="1800" dirty="0" smtClean="0">
                          <a:latin typeface="Agency FB" pitchFamily="34" charset="0"/>
                          <a:ea typeface="Calibri"/>
                          <a:cs typeface="Times New Roman"/>
                        </a:rPr>
                        <a:t>:</a:t>
                      </a:r>
                      <a:r>
                        <a:rPr lang="it-IT" sz="1800" baseline="0" dirty="0"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ts val="22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68757">
                <a:tc>
                  <a:txBody>
                    <a:bodyPr/>
                    <a:lstStyle/>
                    <a:p>
                      <a:pPr marL="0" indent="0" algn="ctr">
                        <a:lnSpc>
                          <a:spcPct val="115000"/>
                        </a:lnSpc>
                        <a:spcBef>
                          <a:spcPts val="300"/>
                        </a:spcBef>
                        <a:spcAft>
                          <a:spcPts val="300"/>
                        </a:spcAft>
                      </a:pPr>
                      <a:r>
                        <a:rPr lang="it-IT" sz="1800" dirty="0" smtClean="0">
                          <a:latin typeface="Agency FB" pitchFamily="34" charset="0"/>
                          <a:ea typeface="Calibri"/>
                          <a:cs typeface="Times New Roman"/>
                        </a:rPr>
                        <a:t>12</a:t>
                      </a: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nSpc>
                          <a:spcPts val="2200"/>
                        </a:lnSpc>
                        <a:spcBef>
                          <a:spcPts val="200"/>
                        </a:spcBef>
                        <a:spcAft>
                          <a:spcPts val="200"/>
                        </a:spcAft>
                      </a:pPr>
                      <a:r>
                        <a:rPr lang="it-IT" sz="1800" dirty="0">
                          <a:latin typeface="Agency FB" pitchFamily="34" charset="0"/>
                          <a:ea typeface="Calibri"/>
                          <a:cs typeface="Times New Roman"/>
                        </a:rPr>
                        <a:t>Ha cura e rispetto di sé, degli altri e dell’ambiente come presupposto di un sano e corretto stile di vita.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Competenze sociali e civiche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88900" indent="0">
                        <a:lnSpc>
                          <a:spcPts val="2200"/>
                        </a:lnSpc>
                        <a:spcBef>
                          <a:spcPts val="200"/>
                        </a:spcBef>
                        <a:spcAft>
                          <a:spcPts val="200"/>
                        </a:spcAft>
                      </a:pPr>
                      <a:r>
                        <a:rPr lang="it-IT" sz="1800" dirty="0">
                          <a:latin typeface="Agency FB" pitchFamily="34" charset="0"/>
                          <a:ea typeface="Calibri"/>
                          <a:cs typeface="Times New Roman"/>
                        </a:rPr>
                        <a:t>Tutte le discipline, con particolare riferimento a</a:t>
                      </a:r>
                      <a:r>
                        <a:rPr lang="it-IT" sz="1800" dirty="0" smtClean="0">
                          <a:latin typeface="Agency FB" pitchFamily="34" charset="0"/>
                          <a:ea typeface="Calibri"/>
                          <a:cs typeface="Times New Roman"/>
                        </a:rPr>
                        <a:t>:………</a:t>
                      </a:r>
                      <a:endParaRPr lang="it-IT" sz="1800" dirty="0">
                        <a:latin typeface="Agency FB"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nSpc>
                          <a:spcPts val="2200"/>
                        </a:lnSpc>
                        <a:spcBef>
                          <a:spcPts val="200"/>
                        </a:spcBef>
                        <a:spcAft>
                          <a:spcPts val="200"/>
                        </a:spcAft>
                      </a:pPr>
                      <a:endParaRPr lang="it-IT" sz="1800" dirty="0">
                        <a:latin typeface="Agency FB" pitchFamily="34" charset="0"/>
                        <a:ea typeface="Calibri"/>
                        <a:cs typeface="Times New Roman"/>
                      </a:endParaRPr>
                    </a:p>
                  </a:txBody>
                  <a:tcPr marL="38083" marR="38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bl>
          </a:graphicData>
        </a:graphic>
      </p:graphicFrame>
      <p:sp>
        <p:nvSpPr>
          <p:cNvPr id="8" name="Segnaposto numero diapositiva 7"/>
          <p:cNvSpPr>
            <a:spLocks noGrp="1"/>
          </p:cNvSpPr>
          <p:nvPr>
            <p:ph type="sldNum" sz="quarter" idx="12"/>
          </p:nvPr>
        </p:nvSpPr>
        <p:spPr/>
        <p:txBody>
          <a:bodyPr/>
          <a:lstStyle/>
          <a:p>
            <a:fld id="{8180207A-DDD6-447D-82E4-1722B955657B}" type="slidenum">
              <a:rPr lang="it-IT" smtClean="0"/>
              <a:pPr/>
              <a:t>21</a:t>
            </a:fld>
            <a:endParaRPr lang="it-IT"/>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457200" y="6520259"/>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sp>
        <p:nvSpPr>
          <p:cNvPr id="10" name="Rettangolo 9"/>
          <p:cNvSpPr/>
          <p:nvPr/>
        </p:nvSpPr>
        <p:spPr>
          <a:xfrm>
            <a:off x="395536" y="4637454"/>
            <a:ext cx="8208912" cy="1815882"/>
          </a:xfrm>
          <a:prstGeom prst="rect">
            <a:avLst/>
          </a:prstGeom>
        </p:spPr>
        <p:txBody>
          <a:bodyPr wrap="square">
            <a:spAutoFit/>
          </a:bodyPr>
          <a:lstStyle/>
          <a:p>
            <a:pPr marL="3233738" indent="-3233738">
              <a:tabLst>
                <a:tab pos="3233738" algn="l"/>
              </a:tabLst>
            </a:pPr>
            <a:r>
              <a:rPr lang="it-IT" sz="2800" dirty="0" smtClean="0">
                <a:solidFill>
                  <a:srgbClr val="C00000"/>
                </a:solidFill>
                <a:latin typeface="Agency FB" pitchFamily="34" charset="0"/>
                <a:ea typeface="Calibri"/>
                <a:cs typeface="Times New Roman"/>
              </a:rPr>
              <a:t>Tredicesimo aspetto profilo</a:t>
            </a:r>
            <a:r>
              <a:rPr lang="it-IT" sz="2800" dirty="0" smtClean="0">
                <a:latin typeface="Agency FB" pitchFamily="34" charset="0"/>
              </a:rPr>
              <a:t> 	L’alunno ha mostrato significative competenze nello svolgimento di attività scolastiche e/o extrascolastiche, relativamente a: </a:t>
            </a:r>
            <a:r>
              <a:rPr lang="it-IT" sz="2800" dirty="0" err="1" smtClean="0">
                <a:latin typeface="Agency FB" pitchFamily="34" charset="0"/>
              </a:rPr>
              <a:t>…………………………………………</a:t>
            </a:r>
            <a:endParaRPr lang="it-IT" sz="2800" b="1" dirty="0" smtClean="0">
              <a:solidFill>
                <a:srgbClr val="C00000"/>
              </a:solidFill>
              <a:latin typeface="Agency FB" pitchFamily="34" charset="0"/>
            </a:endParaRPr>
          </a:p>
        </p:txBody>
      </p:sp>
      <p:sp>
        <p:nvSpPr>
          <p:cNvPr id="12" name="Titolo 1"/>
          <p:cNvSpPr>
            <a:spLocks noGrp="1"/>
          </p:cNvSpPr>
          <p:nvPr>
            <p:ph type="title"/>
          </p:nvPr>
        </p:nvSpPr>
        <p:spPr>
          <a:xfrm>
            <a:off x="323528" y="0"/>
            <a:ext cx="7906072" cy="1143000"/>
          </a:xfrm>
        </p:spPr>
        <p:txBody>
          <a:bodyPr>
            <a:noAutofit/>
          </a:bodyPr>
          <a:lstStyle/>
          <a:p>
            <a:pPr algn="l">
              <a:lnSpc>
                <a:spcPts val="3800"/>
              </a:lnSpc>
            </a:pPr>
            <a:r>
              <a:rPr lang="it-IT" sz="3600" dirty="0" smtClean="0">
                <a:latin typeface="Agency FB" pitchFamily="34" charset="0"/>
              </a:rPr>
              <a:t>Tredicesimo aspetto del profilo per la primaria</a:t>
            </a:r>
            <a:endParaRPr lang="it-IT" sz="3600" dirty="0">
              <a:latin typeface="Agency FB" pitchFamily="34" charset="0"/>
            </a:endParaRPr>
          </a:p>
        </p:txBody>
      </p:sp>
      <p:sp>
        <p:nvSpPr>
          <p:cNvPr id="13" name="Segnaposto numero diapositiva 12"/>
          <p:cNvSpPr>
            <a:spLocks noGrp="1"/>
          </p:cNvSpPr>
          <p:nvPr>
            <p:ph type="sldNum" sz="quarter" idx="12"/>
          </p:nvPr>
        </p:nvSpPr>
        <p:spPr/>
        <p:txBody>
          <a:bodyPr/>
          <a:lstStyle/>
          <a:p>
            <a:fld id="{8180207A-DDD6-447D-82E4-1722B955657B}" type="slidenum">
              <a:rPr lang="it-IT" smtClean="0"/>
              <a:pPr/>
              <a:t>22</a:t>
            </a:fld>
            <a:endParaRPr lang="it-IT"/>
          </a:p>
        </p:txBody>
      </p:sp>
      <p:pic>
        <p:nvPicPr>
          <p:cNvPr id="15" name="Picture 2" descr="http://www.icaltavilla.gov.it/sito/images/articoli/scuola_primaria.jpg"/>
          <p:cNvPicPr>
            <a:picLocks noChangeAspect="1" noChangeArrowheads="1"/>
          </p:cNvPicPr>
          <p:nvPr/>
        </p:nvPicPr>
        <p:blipFill>
          <a:blip r:embed="rId2" cstate="print"/>
          <a:srcRect/>
          <a:stretch>
            <a:fillRect/>
          </a:stretch>
        </p:blipFill>
        <p:spPr bwMode="auto">
          <a:xfrm>
            <a:off x="251520" y="1196752"/>
            <a:ext cx="8496944" cy="3456384"/>
          </a:xfrm>
          <a:prstGeom prst="rect">
            <a:avLst/>
          </a:prstGeom>
          <a:noFill/>
        </p:spPr>
      </p:pic>
      <p:pic>
        <p:nvPicPr>
          <p:cNvPr id="26626" name="Picture 2" descr="http://upload.wikimedia.org/wikipedia/commons/thumb/5/59/Canal13Chile_Vectorial.svg/2000px-Canal13Chile_Vectorial.svg.png"/>
          <p:cNvPicPr>
            <a:picLocks noChangeAspect="1" noChangeArrowheads="1"/>
          </p:cNvPicPr>
          <p:nvPr/>
        </p:nvPicPr>
        <p:blipFill>
          <a:blip r:embed="rId3" cstate="print"/>
          <a:srcRect/>
          <a:stretch>
            <a:fillRect/>
          </a:stretch>
        </p:blipFill>
        <p:spPr bwMode="auto">
          <a:xfrm>
            <a:off x="971600" y="5157192"/>
            <a:ext cx="2160240" cy="1260478"/>
          </a:xfrm>
          <a:prstGeom prst="rect">
            <a:avLst/>
          </a:prstGeom>
          <a:noFill/>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457200" y="6520259"/>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sp>
        <p:nvSpPr>
          <p:cNvPr id="10" name="Rettangolo 9"/>
          <p:cNvSpPr/>
          <p:nvPr/>
        </p:nvSpPr>
        <p:spPr>
          <a:xfrm>
            <a:off x="251520" y="4437112"/>
            <a:ext cx="8711952" cy="2677656"/>
          </a:xfrm>
          <a:prstGeom prst="rect">
            <a:avLst/>
          </a:prstGeom>
        </p:spPr>
        <p:txBody>
          <a:bodyPr wrap="square">
            <a:spAutoFit/>
          </a:bodyPr>
          <a:lstStyle/>
          <a:p>
            <a:pPr marL="3589338" indent="-3589338">
              <a:tabLst>
                <a:tab pos="3589338" algn="l"/>
              </a:tabLst>
            </a:pPr>
            <a:r>
              <a:rPr lang="it-IT" sz="2800" dirty="0" smtClean="0">
                <a:solidFill>
                  <a:srgbClr val="C00000"/>
                </a:solidFill>
                <a:latin typeface="Agency FB" pitchFamily="34" charset="0"/>
                <a:ea typeface="Calibri"/>
                <a:cs typeface="Times New Roman"/>
              </a:rPr>
              <a:t>Tredicesimo aspetto del profilo</a:t>
            </a:r>
            <a:r>
              <a:rPr lang="it-IT" sz="2800" dirty="0" smtClean="0">
                <a:latin typeface="Agency FB" pitchFamily="34" charset="0"/>
              </a:rPr>
              <a:t> 	L’alunno ha mostrato attitudini particolari  e significative competenze nello svolgimento di attività scolastiche e/o extrascolastiche, relativamente a: </a:t>
            </a:r>
            <a:r>
              <a:rPr lang="it-IT" sz="2800" dirty="0" err="1" smtClean="0">
                <a:latin typeface="Agency FB" pitchFamily="34" charset="0"/>
              </a:rPr>
              <a:t>……………………………………………………………………</a:t>
            </a:r>
            <a:endParaRPr lang="it-IT" sz="2800" dirty="0" smtClean="0">
              <a:latin typeface="Agency FB" pitchFamily="34" charset="0"/>
            </a:endParaRPr>
          </a:p>
          <a:p>
            <a:pPr marL="1341438" indent="-1341438">
              <a:tabLst>
                <a:tab pos="1341438" algn="l"/>
              </a:tabLst>
            </a:pPr>
            <a:endParaRPr lang="it-IT" sz="2800" b="1" dirty="0" smtClean="0">
              <a:solidFill>
                <a:srgbClr val="C00000"/>
              </a:solidFill>
              <a:latin typeface="Agency FB" pitchFamily="34" charset="0"/>
            </a:endParaRPr>
          </a:p>
        </p:txBody>
      </p:sp>
      <p:sp>
        <p:nvSpPr>
          <p:cNvPr id="12" name="Titolo 1"/>
          <p:cNvSpPr>
            <a:spLocks noGrp="1"/>
          </p:cNvSpPr>
          <p:nvPr>
            <p:ph type="title"/>
          </p:nvPr>
        </p:nvSpPr>
        <p:spPr>
          <a:xfrm>
            <a:off x="395536" y="0"/>
            <a:ext cx="7632848" cy="1143000"/>
          </a:xfrm>
        </p:spPr>
        <p:txBody>
          <a:bodyPr>
            <a:noAutofit/>
          </a:bodyPr>
          <a:lstStyle/>
          <a:p>
            <a:pPr algn="l">
              <a:lnSpc>
                <a:spcPts val="3800"/>
              </a:lnSpc>
            </a:pPr>
            <a:r>
              <a:rPr lang="it-IT" sz="3600" dirty="0" smtClean="0">
                <a:latin typeface="Agency FB" pitchFamily="34" charset="0"/>
              </a:rPr>
              <a:t>Tredicesimo aspetto del profilo per la scuola secondaria di primo grado</a:t>
            </a:r>
            <a:endParaRPr lang="it-IT" sz="3600" dirty="0">
              <a:latin typeface="Agency FB" pitchFamily="34" charset="0"/>
            </a:endParaRPr>
          </a:p>
        </p:txBody>
      </p:sp>
      <p:pic>
        <p:nvPicPr>
          <p:cNvPr id="14" name="Picture 4" descr="http://allegati.po-net.prato.it/dl/20101104120134249/bimbiritrov.jpg"/>
          <p:cNvPicPr>
            <a:picLocks noChangeAspect="1" noChangeArrowheads="1"/>
          </p:cNvPicPr>
          <p:nvPr/>
        </p:nvPicPr>
        <p:blipFill>
          <a:blip r:embed="rId2" cstate="print"/>
          <a:srcRect/>
          <a:stretch>
            <a:fillRect/>
          </a:stretch>
        </p:blipFill>
        <p:spPr bwMode="auto">
          <a:xfrm>
            <a:off x="1835696" y="1340768"/>
            <a:ext cx="5904656" cy="2880320"/>
          </a:xfrm>
          <a:prstGeom prst="rect">
            <a:avLst/>
          </a:prstGeom>
          <a:noFill/>
        </p:spPr>
      </p:pic>
      <p:grpSp>
        <p:nvGrpSpPr>
          <p:cNvPr id="2" name="Gruppo 14"/>
          <p:cNvGrpSpPr/>
          <p:nvPr/>
        </p:nvGrpSpPr>
        <p:grpSpPr>
          <a:xfrm>
            <a:off x="1043609" y="1747958"/>
            <a:ext cx="7749344" cy="2041082"/>
            <a:chOff x="3221532" y="2060846"/>
            <a:chExt cx="6415141" cy="1667273"/>
          </a:xfrm>
        </p:grpSpPr>
        <p:sp>
          <p:nvSpPr>
            <p:cNvPr id="16" name="Figura a mano libera 15"/>
            <p:cNvSpPr/>
            <p:nvPr/>
          </p:nvSpPr>
          <p:spPr>
            <a:xfrm>
              <a:off x="8474691" y="3022276"/>
              <a:ext cx="1161982" cy="705843"/>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Algerian" pitchFamily="82" charset="0"/>
                </a:rPr>
                <a:t>media</a:t>
              </a:r>
              <a:endParaRPr lang="it-IT" b="1" dirty="0">
                <a:latin typeface="Algerian" pitchFamily="82" charset="0"/>
              </a:endParaRPr>
            </a:p>
          </p:txBody>
        </p:sp>
        <p:sp>
          <p:nvSpPr>
            <p:cNvPr id="17" name="Figura a mano libera 16"/>
            <p:cNvSpPr/>
            <p:nvPr/>
          </p:nvSpPr>
          <p:spPr>
            <a:xfrm>
              <a:off x="3221532" y="2060846"/>
              <a:ext cx="1020821" cy="726150"/>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Algerian" pitchFamily="82" charset="0"/>
                </a:rPr>
                <a:t>scuola</a:t>
              </a:r>
              <a:endParaRPr lang="it-IT" b="1" dirty="0">
                <a:latin typeface="Algerian" pitchFamily="82" charset="0"/>
              </a:endParaRPr>
            </a:p>
          </p:txBody>
        </p:sp>
      </p:grpSp>
      <p:sp>
        <p:nvSpPr>
          <p:cNvPr id="13" name="Segnaposto numero diapositiva 12"/>
          <p:cNvSpPr>
            <a:spLocks noGrp="1"/>
          </p:cNvSpPr>
          <p:nvPr>
            <p:ph type="sldNum" sz="quarter" idx="12"/>
          </p:nvPr>
        </p:nvSpPr>
        <p:spPr/>
        <p:txBody>
          <a:bodyPr/>
          <a:lstStyle/>
          <a:p>
            <a:fld id="{8180207A-DDD6-447D-82E4-1722B955657B}" type="slidenum">
              <a:rPr lang="it-IT" smtClean="0"/>
              <a:pPr/>
              <a:t>23</a:t>
            </a:fld>
            <a:endParaRPr lang="it-IT"/>
          </a:p>
        </p:txBody>
      </p:sp>
      <p:pic>
        <p:nvPicPr>
          <p:cNvPr id="25602" name="Picture 2" descr="http://nihilnovum.files.wordpress.com/2009/01/131.jpg"/>
          <p:cNvPicPr>
            <a:picLocks noChangeAspect="1" noChangeArrowheads="1"/>
          </p:cNvPicPr>
          <p:nvPr/>
        </p:nvPicPr>
        <p:blipFill>
          <a:blip r:embed="rId3" cstate="print"/>
          <a:srcRect/>
          <a:stretch>
            <a:fillRect/>
          </a:stretch>
        </p:blipFill>
        <p:spPr bwMode="auto">
          <a:xfrm>
            <a:off x="179512" y="4941169"/>
            <a:ext cx="3240360" cy="1224136"/>
          </a:xfrm>
          <a:prstGeom prst="rect">
            <a:avLst/>
          </a:prstGeom>
          <a:noFill/>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latin typeface="Agency FB" pitchFamily="34" charset="0"/>
              </a:rPr>
              <a:t>Orientamento</a:t>
            </a:r>
            <a:endParaRPr lang="it-IT" dirty="0">
              <a:latin typeface="Agency FB" pitchFamily="34" charset="0"/>
            </a:endParaRPr>
          </a:p>
        </p:txBody>
      </p:sp>
      <p:sp>
        <p:nvSpPr>
          <p:cNvPr id="3" name="Segnaposto contenuto 2"/>
          <p:cNvSpPr>
            <a:spLocks noGrp="1"/>
          </p:cNvSpPr>
          <p:nvPr>
            <p:ph idx="1"/>
          </p:nvPr>
        </p:nvSpPr>
        <p:spPr/>
        <p:txBody>
          <a:bodyPr>
            <a:normAutofit/>
          </a:bodyPr>
          <a:lstStyle/>
          <a:p>
            <a:r>
              <a:rPr lang="it-IT" dirty="0" smtClean="0">
                <a:latin typeface="Agency FB" pitchFamily="34" charset="0"/>
              </a:rPr>
              <a:t>Sulla base dei livelli raggiunti dall’alunno nelle competenze considerate, il Consiglio di Classe propone la prosecuzione degli studi nel/i seguente/i percorso/i: </a:t>
            </a:r>
          </a:p>
          <a:p>
            <a:endParaRPr lang="it-IT" dirty="0" smtClean="0">
              <a:latin typeface="Agency FB" pitchFamily="34" charset="0"/>
            </a:endParaRPr>
          </a:p>
          <a:p>
            <a:pPr>
              <a:buNone/>
            </a:pPr>
            <a:endParaRPr lang="it-IT" dirty="0" smtClean="0">
              <a:latin typeface="Agency FB" pitchFamily="34" charset="0"/>
            </a:endParaRPr>
          </a:p>
          <a:p>
            <a:pPr>
              <a:buNone/>
            </a:pPr>
            <a:endParaRPr lang="it-IT" dirty="0" smtClean="0">
              <a:latin typeface="Agency FB" pitchFamily="34" charset="0"/>
            </a:endParaRPr>
          </a:p>
          <a:p>
            <a:pPr marL="4660900" indent="-4660900">
              <a:buNone/>
            </a:pPr>
            <a:r>
              <a:rPr lang="it-IT" dirty="0" smtClean="0">
                <a:latin typeface="Agency FB" pitchFamily="34" charset="0"/>
              </a:rPr>
              <a:t>data                                                                                                                                              Il Dirigente Scolastico </a:t>
            </a:r>
          </a:p>
          <a:p>
            <a:endParaRPr lang="it-IT" dirty="0">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p:txBody>
          <a:bodyPr/>
          <a:lstStyle/>
          <a:p>
            <a:fld id="{8180207A-DDD6-447D-82E4-1722B955657B}" type="slidenum">
              <a:rPr lang="it-IT" smtClean="0"/>
              <a:pPr/>
              <a:t>24</a:t>
            </a:fld>
            <a:endParaRPr lang="it-IT"/>
          </a:p>
        </p:txBody>
      </p:sp>
      <p:cxnSp>
        <p:nvCxnSpPr>
          <p:cNvPr id="8" name="Connettore 1 7"/>
          <p:cNvCxnSpPr/>
          <p:nvPr/>
        </p:nvCxnSpPr>
        <p:spPr>
          <a:xfrm>
            <a:off x="899592" y="3429000"/>
            <a:ext cx="72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899592" y="3789040"/>
            <a:ext cx="72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899592" y="4149080"/>
            <a:ext cx="72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899592" y="4509120"/>
            <a:ext cx="72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1331640" y="5373216"/>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5148064" y="6237312"/>
            <a:ext cx="316835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sp>
        <p:nvSpPr>
          <p:cNvPr id="3" name="Segnaposto contenuto 2"/>
          <p:cNvSpPr>
            <a:spLocks noGrp="1"/>
          </p:cNvSpPr>
          <p:nvPr>
            <p:ph idx="1"/>
          </p:nvPr>
        </p:nvSpPr>
        <p:spPr>
          <a:xfrm>
            <a:off x="0" y="3472408"/>
            <a:ext cx="4330824" cy="2692896"/>
          </a:xfrm>
        </p:spPr>
        <p:txBody>
          <a:bodyPr>
            <a:normAutofit/>
          </a:bodyPr>
          <a:lstStyle/>
          <a:p>
            <a:pPr marL="0" indent="0">
              <a:spcBef>
                <a:spcPts val="0"/>
              </a:spcBef>
              <a:buNone/>
            </a:pPr>
            <a:r>
              <a:rPr lang="it-IT" sz="2800" dirty="0" smtClean="0">
                <a:solidFill>
                  <a:srgbClr val="C00000"/>
                </a:solidFill>
                <a:latin typeface="Agency FB" pitchFamily="34" charset="0"/>
                <a:ea typeface="Calibri"/>
                <a:cs typeface="Times New Roman"/>
              </a:rPr>
              <a:t>Ha una padronanza della lingua italiana tale da consentirgli di comprendere enunciati, </a:t>
            </a:r>
            <a:r>
              <a:rPr lang="it-IT" sz="2800" dirty="0" smtClean="0">
                <a:latin typeface="Agency FB" pitchFamily="34" charset="0"/>
                <a:ea typeface="Calibri"/>
                <a:cs typeface="Times New Roman"/>
              </a:rPr>
              <a:t>di  raccontare le proprie esperienze e </a:t>
            </a:r>
            <a:r>
              <a:rPr lang="it-IT" sz="2800" dirty="0" smtClean="0">
                <a:solidFill>
                  <a:srgbClr val="C00000"/>
                </a:solidFill>
                <a:latin typeface="Agency FB" pitchFamily="34" charset="0"/>
                <a:ea typeface="Calibri"/>
                <a:cs typeface="Times New Roman"/>
              </a:rPr>
              <a:t>di adottare un registro linguistico appropriato alle diverse situazioni.</a:t>
            </a:r>
          </a:p>
          <a:p>
            <a:pPr>
              <a:spcBef>
                <a:spcPts val="0"/>
              </a:spcBef>
            </a:pPr>
            <a:endParaRPr lang="it-IT" sz="2800" dirty="0">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7" name="Rettangolo 6"/>
          <p:cNvSpPr/>
          <p:nvPr/>
        </p:nvSpPr>
        <p:spPr>
          <a:xfrm>
            <a:off x="4499992" y="3472408"/>
            <a:ext cx="4644008" cy="2677656"/>
          </a:xfrm>
          <a:prstGeom prst="rect">
            <a:avLst/>
          </a:prstGeom>
        </p:spPr>
        <p:txBody>
          <a:bodyPr wrap="square">
            <a:spAutoFit/>
          </a:bodyPr>
          <a:lstStyle/>
          <a:p>
            <a:r>
              <a:rPr lang="it-IT" sz="2800" dirty="0" smtClean="0">
                <a:solidFill>
                  <a:srgbClr val="C00000"/>
                </a:solidFill>
                <a:latin typeface="Agency FB" pitchFamily="34" charset="0"/>
              </a:rPr>
              <a:t>Ha una padronanza della lingua italiana tale da consentirgli di comprendere enunciati </a:t>
            </a:r>
            <a:r>
              <a:rPr lang="it-IT" sz="2800" dirty="0" smtClean="0">
                <a:latin typeface="Agency FB" pitchFamily="34" charset="0"/>
              </a:rPr>
              <a:t>e testi di una certa complessità, di esprimere le proprie idee</a:t>
            </a:r>
            <a:r>
              <a:rPr lang="it-IT" sz="2800" dirty="0" smtClean="0">
                <a:solidFill>
                  <a:srgbClr val="C00000"/>
                </a:solidFill>
                <a:latin typeface="Agency FB" pitchFamily="34" charset="0"/>
              </a:rPr>
              <a:t>, di adottare un registro linguistico</a:t>
            </a:r>
            <a:r>
              <a:rPr lang="it-IT" sz="2800" dirty="0" smtClean="0">
                <a:solidFill>
                  <a:srgbClr val="C00000"/>
                </a:solidFill>
                <a:latin typeface="Agency FB" pitchFamily="34" charset="0"/>
                <a:ea typeface="Calibri"/>
                <a:cs typeface="Times New Roman"/>
              </a:rPr>
              <a:t> appropriato alle diverse situazioni.</a:t>
            </a:r>
            <a:r>
              <a:rPr lang="it-IT" sz="2800" dirty="0" smtClean="0">
                <a:solidFill>
                  <a:srgbClr val="C00000"/>
                </a:solidFill>
                <a:latin typeface="Agency FB" pitchFamily="34" charset="0"/>
              </a:rPr>
              <a:t> </a:t>
            </a:r>
            <a:endParaRPr lang="it-IT" sz="2800" dirty="0">
              <a:solidFill>
                <a:srgbClr val="C00000"/>
              </a:solidFill>
              <a:latin typeface="Agency FB" pitchFamily="34" charset="0"/>
            </a:endParaRPr>
          </a:p>
        </p:txBody>
      </p:sp>
      <p:sp>
        <p:nvSpPr>
          <p:cNvPr id="8" name="CasellaDiTesto 7"/>
          <p:cNvSpPr txBox="1"/>
          <p:nvPr/>
        </p:nvSpPr>
        <p:spPr>
          <a:xfrm>
            <a:off x="395536" y="3203684"/>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sp>
        <p:nvSpPr>
          <p:cNvPr id="10" name="Rettangolo 9"/>
          <p:cNvSpPr/>
          <p:nvPr/>
        </p:nvSpPr>
        <p:spPr>
          <a:xfrm>
            <a:off x="0" y="1196752"/>
            <a:ext cx="8614859" cy="358688"/>
          </a:xfrm>
          <a:prstGeom prst="rect">
            <a:avLst/>
          </a:prstGeom>
        </p:spPr>
        <p:txBody>
          <a:bodyPr wrap="none">
            <a:spAutoFit/>
          </a:bodyPr>
          <a:lstStyle/>
          <a:p>
            <a:pPr marL="6350">
              <a:lnSpc>
                <a:spcPts val="2000"/>
              </a:lnSpc>
              <a:spcBef>
                <a:spcPts val="200"/>
              </a:spcBef>
              <a:spcAft>
                <a:spcPts val="200"/>
              </a:spcAft>
            </a:pPr>
            <a:r>
              <a:rPr lang="it-IT" sz="2800" dirty="0" smtClean="0">
                <a:solidFill>
                  <a:srgbClr val="C00000"/>
                </a:solidFill>
                <a:latin typeface="Agency FB" pitchFamily="34" charset="0"/>
                <a:ea typeface="Calibri"/>
                <a:cs typeface="Times New Roman"/>
              </a:rPr>
              <a:t>Primo profilo: </a:t>
            </a:r>
            <a:r>
              <a:rPr lang="it-IT" sz="2800" b="1" dirty="0" smtClean="0">
                <a:solidFill>
                  <a:srgbClr val="C00000"/>
                </a:solidFill>
                <a:latin typeface="Agency FB" pitchFamily="34" charset="0"/>
                <a:ea typeface="Calibri"/>
                <a:cs typeface="Times New Roman"/>
              </a:rPr>
              <a:t>Comunicazione nella madrelingua o lingua di istruzione</a:t>
            </a:r>
            <a:endParaRPr lang="it-IT" sz="2800" b="1" dirty="0">
              <a:solidFill>
                <a:srgbClr val="C00000"/>
              </a:solidFill>
              <a:latin typeface="Agency FB" pitchFamily="34" charset="0"/>
              <a:ea typeface="Calibri"/>
              <a:cs typeface="Times New Roman"/>
            </a:endParaRPr>
          </a:p>
        </p:txBody>
      </p:sp>
      <p:pic>
        <p:nvPicPr>
          <p:cNvPr id="18434" name="Picture 2" descr="http://www.icaltavilla.gov.it/sito/images/articoli/scuola_primaria.jpg"/>
          <p:cNvPicPr>
            <a:picLocks noChangeAspect="1" noChangeArrowheads="1"/>
          </p:cNvPicPr>
          <p:nvPr/>
        </p:nvPicPr>
        <p:blipFill>
          <a:blip r:embed="rId2" cstate="print"/>
          <a:srcRect/>
          <a:stretch>
            <a:fillRect/>
          </a:stretch>
        </p:blipFill>
        <p:spPr bwMode="auto">
          <a:xfrm>
            <a:off x="251520" y="2060848"/>
            <a:ext cx="2564284" cy="1440160"/>
          </a:xfrm>
          <a:prstGeom prst="rect">
            <a:avLst/>
          </a:prstGeom>
          <a:noFill/>
        </p:spPr>
      </p:pic>
      <p:pic>
        <p:nvPicPr>
          <p:cNvPr id="18436" name="Picture 4" descr="http://allegati.po-net.prato.it/dl/20101104120134249/bimbiritrov.jpg"/>
          <p:cNvPicPr>
            <a:picLocks noChangeAspect="1" noChangeArrowheads="1"/>
          </p:cNvPicPr>
          <p:nvPr/>
        </p:nvPicPr>
        <p:blipFill>
          <a:blip r:embed="rId3" cstate="print"/>
          <a:srcRect/>
          <a:stretch>
            <a:fillRect/>
          </a:stretch>
        </p:blipFill>
        <p:spPr bwMode="auto">
          <a:xfrm>
            <a:off x="4829639" y="2060847"/>
            <a:ext cx="2818536" cy="1512169"/>
          </a:xfrm>
          <a:prstGeom prst="rect">
            <a:avLst/>
          </a:prstGeom>
          <a:noFill/>
        </p:spPr>
      </p:pic>
      <p:grpSp>
        <p:nvGrpSpPr>
          <p:cNvPr id="15" name="Gruppo 14"/>
          <p:cNvGrpSpPr/>
          <p:nvPr/>
        </p:nvGrpSpPr>
        <p:grpSpPr>
          <a:xfrm>
            <a:off x="4109559" y="2564904"/>
            <a:ext cx="4278865" cy="516194"/>
            <a:chOff x="3995936" y="2564904"/>
            <a:chExt cx="4278865" cy="516194"/>
          </a:xfrm>
        </p:grpSpPr>
        <p:sp>
          <p:nvSpPr>
            <p:cNvPr id="13" name="Figura a mano libera 12"/>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4" name="Figura a mano libera 13"/>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6" name="Segnaposto numero diapositiva 15"/>
          <p:cNvSpPr>
            <a:spLocks noGrp="1"/>
          </p:cNvSpPr>
          <p:nvPr>
            <p:ph type="sldNum" sz="quarter" idx="12"/>
          </p:nvPr>
        </p:nvSpPr>
        <p:spPr/>
        <p:txBody>
          <a:bodyPr/>
          <a:lstStyle/>
          <a:p>
            <a:fld id="{8180207A-DDD6-447D-82E4-1722B955657B}" type="slidenum">
              <a:rPr lang="it-IT" smtClean="0"/>
              <a:pPr/>
              <a:t>25</a:t>
            </a:fld>
            <a:endParaRPr lang="it-IT"/>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544416"/>
            <a:ext cx="3059832" cy="3196952"/>
          </a:xfrm>
        </p:spPr>
        <p:txBody>
          <a:bodyPr>
            <a:normAutofit lnSpcReduction="10000"/>
          </a:bodyPr>
          <a:lstStyle/>
          <a:p>
            <a:pPr marL="0" indent="0">
              <a:spcBef>
                <a:spcPts val="0"/>
              </a:spcBef>
              <a:buNone/>
            </a:pPr>
            <a:r>
              <a:rPr lang="it-IT" sz="2800" dirty="0" smtClean="0">
                <a:solidFill>
                  <a:srgbClr val="C00000"/>
                </a:solidFill>
                <a:latin typeface="Agency FB" pitchFamily="34" charset="0"/>
              </a:rPr>
              <a:t>È in grado di esprimersi a livello elementare in lingua inglese e di affrontare una comunicazione essenziale, in semplici situazioni di vita quotidiana.</a:t>
            </a:r>
            <a:endParaRPr lang="it-IT" sz="2800" dirty="0">
              <a:solidFill>
                <a:srgbClr val="C00000"/>
              </a:solidFill>
              <a:latin typeface="Agency FB" pitchFamily="34" charset="0"/>
            </a:endParaRPr>
          </a:p>
        </p:txBody>
      </p:sp>
      <p:sp>
        <p:nvSpPr>
          <p:cNvPr id="4" name="Segnaposto data 3"/>
          <p:cNvSpPr>
            <a:spLocks noGrp="1"/>
          </p:cNvSpPr>
          <p:nvPr>
            <p:ph type="dt" sz="half" idx="10"/>
          </p:nvPr>
        </p:nvSpPr>
        <p:spPr>
          <a:xfrm>
            <a:off x="457200" y="6520259"/>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sp>
        <p:nvSpPr>
          <p:cNvPr id="7" name="Rettangolo 6"/>
          <p:cNvSpPr/>
          <p:nvPr/>
        </p:nvSpPr>
        <p:spPr>
          <a:xfrm>
            <a:off x="2987824" y="3544416"/>
            <a:ext cx="5976664" cy="3108543"/>
          </a:xfrm>
          <a:prstGeom prst="rect">
            <a:avLst/>
          </a:prstGeom>
        </p:spPr>
        <p:txBody>
          <a:bodyPr wrap="square">
            <a:spAutoFit/>
          </a:bodyPr>
          <a:lstStyle/>
          <a:p>
            <a:r>
              <a:rPr lang="it-IT" sz="2800" dirty="0" smtClean="0">
                <a:latin typeface="Agency FB" pitchFamily="34" charset="0"/>
              </a:rPr>
              <a:t>Nell’incontro con persone di diverse nazionalità </a:t>
            </a:r>
            <a:r>
              <a:rPr lang="it-IT" sz="2800" dirty="0" smtClean="0">
                <a:solidFill>
                  <a:srgbClr val="990033"/>
                </a:solidFill>
                <a:latin typeface="Agency FB" pitchFamily="34" charset="0"/>
              </a:rPr>
              <a:t>è in </a:t>
            </a:r>
            <a:r>
              <a:rPr lang="it-IT" sz="2800" dirty="0" smtClean="0">
                <a:solidFill>
                  <a:srgbClr val="C00000"/>
                </a:solidFill>
                <a:latin typeface="Agency FB" pitchFamily="34" charset="0"/>
              </a:rPr>
              <a:t>grado di esprimersi a livello elementare in lingua inglese e di affrontare una comunicazione essenziale, in semplici situazioni di vita quotidiana, </a:t>
            </a:r>
            <a:r>
              <a:rPr lang="it-IT" sz="2800" dirty="0" smtClean="0">
                <a:latin typeface="Agency FB" pitchFamily="34" charset="0"/>
              </a:rPr>
              <a:t>in una seconda lingua europea. </a:t>
            </a:r>
          </a:p>
          <a:p>
            <a:r>
              <a:rPr lang="it-IT" sz="2800" dirty="0" smtClean="0">
                <a:latin typeface="Agency FB" pitchFamily="34" charset="0"/>
              </a:rPr>
              <a:t>Utilizza la lingua inglese nell’uso delle tecnologie dell’informazione e della comunicazione.</a:t>
            </a:r>
            <a:endParaRPr lang="it-IT" sz="2800" dirty="0">
              <a:solidFill>
                <a:srgbClr val="C00000"/>
              </a:solidFill>
              <a:latin typeface="Agency FB" pitchFamily="34" charset="0"/>
            </a:endParaRPr>
          </a:p>
        </p:txBody>
      </p:sp>
      <p:sp>
        <p:nvSpPr>
          <p:cNvPr id="10" name="Rettangolo 9"/>
          <p:cNvSpPr/>
          <p:nvPr/>
        </p:nvSpPr>
        <p:spPr>
          <a:xfrm>
            <a:off x="0" y="1207979"/>
            <a:ext cx="6595075" cy="348813"/>
          </a:xfrm>
          <a:prstGeom prst="rect">
            <a:avLst/>
          </a:prstGeom>
        </p:spPr>
        <p:txBody>
          <a:bodyPr wrap="none">
            <a:spAutoFit/>
          </a:bodyPr>
          <a:lstStyle/>
          <a:p>
            <a:pPr marL="6350">
              <a:lnSpc>
                <a:spcPts val="2000"/>
              </a:lnSpc>
              <a:spcBef>
                <a:spcPts val="200"/>
              </a:spcBef>
              <a:spcAft>
                <a:spcPts val="200"/>
              </a:spcAft>
            </a:pPr>
            <a:r>
              <a:rPr lang="it-IT" sz="2800" dirty="0" smtClean="0">
                <a:solidFill>
                  <a:srgbClr val="C00000"/>
                </a:solidFill>
                <a:latin typeface="Agency FB" pitchFamily="34" charset="0"/>
                <a:ea typeface="Calibri"/>
                <a:cs typeface="Times New Roman"/>
              </a:rPr>
              <a:t>Secondo profilo: </a:t>
            </a:r>
            <a:r>
              <a:rPr lang="it-IT" sz="2800" b="1" dirty="0" smtClean="0">
                <a:solidFill>
                  <a:srgbClr val="C00000"/>
                </a:solidFill>
                <a:latin typeface="Agency FB" pitchFamily="34" charset="0"/>
                <a:ea typeface="Calibri"/>
                <a:cs typeface="Times New Roman"/>
              </a:rPr>
              <a:t>Comunicazione nelle lingue straniere</a:t>
            </a:r>
            <a:endParaRPr lang="it-IT" sz="2800" b="1" dirty="0">
              <a:solidFill>
                <a:srgbClr val="C00000"/>
              </a:solidFill>
              <a:latin typeface="Agency FB" pitchFamily="34" charset="0"/>
              <a:ea typeface="Calibri"/>
              <a:cs typeface="Times New Roman"/>
            </a:endParaRPr>
          </a:p>
        </p:txBody>
      </p:sp>
      <p:sp>
        <p:nvSpPr>
          <p:cNvPr id="12" name="Titolo 1"/>
          <p:cNvSpPr txBox="1">
            <a:spLocks/>
          </p:cNvSpPr>
          <p:nvPr/>
        </p:nvSpPr>
        <p:spPr>
          <a:xfrm>
            <a:off x="0" y="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3800"/>
              </a:lnSpc>
              <a:spcBef>
                <a:spcPct val="0"/>
              </a:spcBef>
              <a:spcAft>
                <a:spcPts val="0"/>
              </a:spcAft>
              <a:buClrTx/>
              <a:buSzTx/>
              <a:buFontTx/>
              <a:buNone/>
              <a:tabLst/>
              <a:defRPr/>
            </a:pPr>
            <a:r>
              <a:rPr kumimoji="0" lang="it-IT" sz="3600" b="0" i="0" u="none" strike="noStrike" kern="1200" cap="none" spc="0" normalizeH="0" baseline="0" noProof="0" smtClean="0">
                <a:ln>
                  <a:noFill/>
                </a:ln>
                <a:solidFill>
                  <a:schemeClr val="tx1"/>
                </a:solidFill>
                <a:effectLst/>
                <a:uLnTx/>
                <a:uFillTx/>
                <a:latin typeface="Agency FB" pitchFamily="34" charset="0"/>
                <a:ea typeface="+mj-ea"/>
                <a:cs typeface="+mj-cs"/>
              </a:rPr>
              <a:t>Quale differenza dei 12 profili di competenza, tra quelli per la scuola primaria e quelli di fine ciclo?</a:t>
            </a:r>
            <a:endParaRPr kumimoji="0" lang="it-IT" sz="3600" b="0" i="0" u="none" strike="noStrike" kern="1200" cap="none" spc="0" normalizeH="0" baseline="0" noProof="0" dirty="0">
              <a:ln>
                <a:noFill/>
              </a:ln>
              <a:solidFill>
                <a:schemeClr val="tx1"/>
              </a:solidFill>
              <a:effectLst/>
              <a:uLnTx/>
              <a:uFillTx/>
              <a:latin typeface="Agency FB" pitchFamily="34" charset="0"/>
              <a:ea typeface="+mj-ea"/>
              <a:cs typeface="+mj-cs"/>
            </a:endParaRPr>
          </a:p>
        </p:txBody>
      </p:sp>
      <p:sp>
        <p:nvSpPr>
          <p:cNvPr id="13" name="CasellaDiTesto 12"/>
          <p:cNvSpPr txBox="1"/>
          <p:nvPr/>
        </p:nvSpPr>
        <p:spPr>
          <a:xfrm>
            <a:off x="395536" y="2987661"/>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pic>
        <p:nvPicPr>
          <p:cNvPr id="14" name="Picture 2" descr="http://www.icaltavilla.gov.it/sito/images/articoli/scuola_primaria.jpg"/>
          <p:cNvPicPr>
            <a:picLocks noChangeAspect="1" noChangeArrowheads="1"/>
          </p:cNvPicPr>
          <p:nvPr/>
        </p:nvPicPr>
        <p:blipFill>
          <a:blip r:embed="rId2" cstate="print"/>
          <a:srcRect/>
          <a:stretch>
            <a:fillRect/>
          </a:stretch>
        </p:blipFill>
        <p:spPr bwMode="auto">
          <a:xfrm>
            <a:off x="35496" y="1988840"/>
            <a:ext cx="2564284" cy="1440160"/>
          </a:xfrm>
          <a:prstGeom prst="rect">
            <a:avLst/>
          </a:prstGeom>
          <a:noFill/>
        </p:spPr>
      </p:pic>
      <p:pic>
        <p:nvPicPr>
          <p:cNvPr id="15" name="Picture 4" descr="http://allegati.po-net.prato.it/dl/20101104120134249/bimbiritrov.jpg"/>
          <p:cNvPicPr>
            <a:picLocks noChangeAspect="1" noChangeArrowheads="1"/>
          </p:cNvPicPr>
          <p:nvPr/>
        </p:nvPicPr>
        <p:blipFill>
          <a:blip r:embed="rId3" cstate="print"/>
          <a:srcRect/>
          <a:stretch>
            <a:fillRect/>
          </a:stretch>
        </p:blipFill>
        <p:spPr bwMode="auto">
          <a:xfrm>
            <a:off x="4283968" y="1988839"/>
            <a:ext cx="2818536" cy="1512169"/>
          </a:xfrm>
          <a:prstGeom prst="rect">
            <a:avLst/>
          </a:prstGeom>
          <a:noFill/>
        </p:spPr>
      </p:pic>
      <p:grpSp>
        <p:nvGrpSpPr>
          <p:cNvPr id="16" name="Gruppo 15"/>
          <p:cNvGrpSpPr/>
          <p:nvPr/>
        </p:nvGrpSpPr>
        <p:grpSpPr>
          <a:xfrm>
            <a:off x="3563888" y="2492896"/>
            <a:ext cx="4278865" cy="516194"/>
            <a:chOff x="3995936" y="2564904"/>
            <a:chExt cx="4278865" cy="516194"/>
          </a:xfrm>
        </p:grpSpPr>
        <p:sp>
          <p:nvSpPr>
            <p:cNvPr id="17" name="Figura a mano libera 16"/>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8" name="Figura a mano libera 17"/>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9" name="Segnaposto numero diapositiva 18"/>
          <p:cNvSpPr>
            <a:spLocks noGrp="1"/>
          </p:cNvSpPr>
          <p:nvPr>
            <p:ph type="sldNum" sz="quarter" idx="12"/>
          </p:nvPr>
        </p:nvSpPr>
        <p:spPr/>
        <p:txBody>
          <a:bodyPr/>
          <a:lstStyle/>
          <a:p>
            <a:fld id="{8180207A-DDD6-447D-82E4-1722B955657B}" type="slidenum">
              <a:rPr lang="it-IT" smtClean="0"/>
              <a:pPr/>
              <a:t>26</a:t>
            </a:fld>
            <a:endParaRPr lang="it-IT"/>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3910" y="3276267"/>
            <a:ext cx="2411760" cy="3681125"/>
          </a:xfrm>
        </p:spPr>
        <p:txBody>
          <a:bodyPr>
            <a:normAutofit/>
          </a:bodyPr>
          <a:lstStyle/>
          <a:p>
            <a:pPr marL="0" indent="0">
              <a:lnSpc>
                <a:spcPts val="2800"/>
              </a:lnSpc>
              <a:spcBef>
                <a:spcPts val="0"/>
              </a:spcBef>
              <a:buNone/>
            </a:pPr>
            <a:r>
              <a:rPr lang="it-IT" sz="2800" dirty="0" smtClean="0">
                <a:latin typeface="Agency FB" pitchFamily="34" charset="0"/>
              </a:rPr>
              <a:t>U</a:t>
            </a:r>
            <a:r>
              <a:rPr lang="it-IT" sz="2800" spc="30" dirty="0" smtClean="0">
                <a:latin typeface="Agency FB" pitchFamily="34" charset="0"/>
              </a:rPr>
              <a:t>tilizza </a:t>
            </a:r>
            <a:r>
              <a:rPr lang="it-IT" sz="2800" spc="30" dirty="0" smtClean="0">
                <a:solidFill>
                  <a:srgbClr val="C00000"/>
                </a:solidFill>
                <a:latin typeface="Agency FB" pitchFamily="34" charset="0"/>
              </a:rPr>
              <a:t>le </a:t>
            </a:r>
            <a:r>
              <a:rPr lang="it-IT" sz="2800" dirty="0" smtClean="0">
                <a:solidFill>
                  <a:srgbClr val="C00000"/>
                </a:solidFill>
                <a:latin typeface="Agency FB" pitchFamily="34" charset="0"/>
              </a:rPr>
              <a:t>sue conoscenze matematiche e scientifico tecnologiche </a:t>
            </a:r>
          </a:p>
          <a:p>
            <a:pPr marL="0" indent="0">
              <a:lnSpc>
                <a:spcPts val="2800"/>
              </a:lnSpc>
              <a:spcBef>
                <a:spcPts val="0"/>
              </a:spcBef>
              <a:buNone/>
            </a:pPr>
            <a:r>
              <a:rPr lang="it-IT" sz="2800" dirty="0" smtClean="0">
                <a:latin typeface="Agency FB" pitchFamily="34" charset="0"/>
              </a:rPr>
              <a:t>per trovare e giustificare soluzioni a problemi reali</a:t>
            </a:r>
            <a:endParaRPr lang="it-IT" sz="2800" dirty="0">
              <a:latin typeface="Agency FB" pitchFamily="34" charset="0"/>
            </a:endParaRPr>
          </a:p>
        </p:txBody>
      </p:sp>
      <p:sp>
        <p:nvSpPr>
          <p:cNvPr id="4" name="Segnaposto data 3"/>
          <p:cNvSpPr>
            <a:spLocks noGrp="1"/>
          </p:cNvSpPr>
          <p:nvPr>
            <p:ph type="dt" sz="half" idx="10"/>
          </p:nvPr>
        </p:nvSpPr>
        <p:spPr>
          <a:xfrm>
            <a:off x="457200" y="6520259"/>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sp>
        <p:nvSpPr>
          <p:cNvPr id="7" name="Rettangolo 6"/>
          <p:cNvSpPr/>
          <p:nvPr/>
        </p:nvSpPr>
        <p:spPr>
          <a:xfrm>
            <a:off x="2627784" y="3276267"/>
            <a:ext cx="6516216" cy="3323987"/>
          </a:xfrm>
          <a:prstGeom prst="rect">
            <a:avLst/>
          </a:prstGeom>
        </p:spPr>
        <p:txBody>
          <a:bodyPr wrap="square">
            <a:spAutoFit/>
          </a:bodyPr>
          <a:lstStyle/>
          <a:p>
            <a:pPr>
              <a:lnSpc>
                <a:spcPts val="2800"/>
              </a:lnSpc>
            </a:pPr>
            <a:r>
              <a:rPr lang="it-IT" sz="2800" dirty="0" smtClean="0">
                <a:solidFill>
                  <a:srgbClr val="C00000"/>
                </a:solidFill>
                <a:latin typeface="Agency FB" pitchFamily="34" charset="0"/>
              </a:rPr>
              <a:t>Le sue conoscenze matematiche e scientifico-tecnologiche </a:t>
            </a:r>
            <a:r>
              <a:rPr lang="it-IT" sz="2800" dirty="0" smtClean="0">
                <a:latin typeface="Agency FB" pitchFamily="34" charset="0"/>
              </a:rPr>
              <a:t>gli consentono di analizzare dati e fatti della realtà e di verificare l’attendibilità delle analisi quantitative e statistiche proposte da altri. </a:t>
            </a:r>
          </a:p>
          <a:p>
            <a:pPr>
              <a:lnSpc>
                <a:spcPts val="2800"/>
              </a:lnSpc>
            </a:pPr>
            <a:r>
              <a:rPr lang="it-IT" sz="2800" dirty="0" smtClean="0">
                <a:latin typeface="Agency FB" pitchFamily="34" charset="0"/>
              </a:rPr>
              <a:t>Il possesso di un pensiero logico-scientifico gli consente di affrontare problemi e situazioni sulla base di elementi certi e di avere consapevolezza dei limiti delle affermazioni che riguardano questioni complesse che non si prestano a spiegazioni univoche.</a:t>
            </a:r>
            <a:endParaRPr lang="it-IT" sz="2800" dirty="0">
              <a:latin typeface="Agency FB" pitchFamily="34" charset="0"/>
            </a:endParaRPr>
          </a:p>
        </p:txBody>
      </p:sp>
      <p:sp>
        <p:nvSpPr>
          <p:cNvPr id="10" name="Rettangolo 9"/>
          <p:cNvSpPr/>
          <p:nvPr/>
        </p:nvSpPr>
        <p:spPr>
          <a:xfrm>
            <a:off x="137398" y="1196752"/>
            <a:ext cx="9187130" cy="348813"/>
          </a:xfrm>
          <a:prstGeom prst="rect">
            <a:avLst/>
          </a:prstGeom>
        </p:spPr>
        <p:txBody>
          <a:bodyPr wrap="none">
            <a:spAutoFit/>
          </a:bodyPr>
          <a:lstStyle/>
          <a:p>
            <a:pPr marL="6350">
              <a:lnSpc>
                <a:spcPts val="2000"/>
              </a:lnSpc>
              <a:spcBef>
                <a:spcPts val="200"/>
              </a:spcBef>
              <a:spcAft>
                <a:spcPts val="200"/>
              </a:spcAft>
            </a:pPr>
            <a:r>
              <a:rPr lang="it-IT" sz="2500" dirty="0" smtClean="0">
                <a:solidFill>
                  <a:srgbClr val="C00000"/>
                </a:solidFill>
                <a:latin typeface="Agency FB" pitchFamily="34" charset="0"/>
                <a:ea typeface="Calibri"/>
                <a:cs typeface="Times New Roman"/>
              </a:rPr>
              <a:t>Terzo profilo: </a:t>
            </a:r>
            <a:r>
              <a:rPr lang="it-IT" sz="2500" b="1" dirty="0" smtClean="0">
                <a:solidFill>
                  <a:srgbClr val="C00000"/>
                </a:solidFill>
                <a:latin typeface="Agency FB" pitchFamily="34" charset="0"/>
              </a:rPr>
              <a:t>Competenza matematica e competenze di base in scienza e tecnologia</a:t>
            </a:r>
            <a:endParaRPr lang="it-IT" sz="2500" b="1" dirty="0">
              <a:solidFill>
                <a:srgbClr val="C00000"/>
              </a:solidFill>
              <a:latin typeface="Agency FB" pitchFamily="34" charset="0"/>
              <a:ea typeface="Calibri"/>
              <a:cs typeface="Times New Roman"/>
            </a:endParaRPr>
          </a:p>
        </p:txBody>
      </p:sp>
      <p:sp>
        <p:nvSpPr>
          <p:cNvPr id="13" name="Titolo 1"/>
          <p:cNvSpPr>
            <a:spLocks noGrp="1"/>
          </p:cNvSpPr>
          <p:nvPr>
            <p:ph type="title"/>
          </p:nvPr>
        </p:nvSpPr>
        <p:spPr>
          <a:xfrm>
            <a:off x="173910"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sp>
        <p:nvSpPr>
          <p:cNvPr id="14" name="CasellaDiTesto 13"/>
          <p:cNvSpPr txBox="1"/>
          <p:nvPr/>
        </p:nvSpPr>
        <p:spPr>
          <a:xfrm>
            <a:off x="395536" y="2771638"/>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pic>
        <p:nvPicPr>
          <p:cNvPr id="15" name="Picture 2" descr="http://www.icaltavilla.gov.it/sito/images/articoli/scuola_primaria.jpg"/>
          <p:cNvPicPr>
            <a:picLocks noChangeAspect="1" noChangeArrowheads="1"/>
          </p:cNvPicPr>
          <p:nvPr/>
        </p:nvPicPr>
        <p:blipFill>
          <a:blip r:embed="rId2" cstate="print"/>
          <a:srcRect/>
          <a:stretch>
            <a:fillRect/>
          </a:stretch>
        </p:blipFill>
        <p:spPr bwMode="auto">
          <a:xfrm>
            <a:off x="209406" y="1772817"/>
            <a:ext cx="2448272" cy="1440160"/>
          </a:xfrm>
          <a:prstGeom prst="rect">
            <a:avLst/>
          </a:prstGeom>
          <a:noFill/>
        </p:spPr>
      </p:pic>
      <p:pic>
        <p:nvPicPr>
          <p:cNvPr id="16" name="Picture 4" descr="http://allegati.po-net.prato.it/dl/20101104120134249/bimbiritrov.jpg"/>
          <p:cNvPicPr>
            <a:picLocks noChangeAspect="1" noChangeArrowheads="1"/>
          </p:cNvPicPr>
          <p:nvPr/>
        </p:nvPicPr>
        <p:blipFill>
          <a:blip r:embed="rId3" cstate="print"/>
          <a:srcRect/>
          <a:stretch>
            <a:fillRect/>
          </a:stretch>
        </p:blipFill>
        <p:spPr bwMode="auto">
          <a:xfrm>
            <a:off x="4283968" y="1772816"/>
            <a:ext cx="2818536" cy="1512169"/>
          </a:xfrm>
          <a:prstGeom prst="rect">
            <a:avLst/>
          </a:prstGeom>
          <a:noFill/>
        </p:spPr>
      </p:pic>
      <p:grpSp>
        <p:nvGrpSpPr>
          <p:cNvPr id="17" name="Gruppo 16"/>
          <p:cNvGrpSpPr/>
          <p:nvPr/>
        </p:nvGrpSpPr>
        <p:grpSpPr>
          <a:xfrm>
            <a:off x="3563888" y="2276873"/>
            <a:ext cx="4278865" cy="516194"/>
            <a:chOff x="3995936" y="2564904"/>
            <a:chExt cx="4278865" cy="516194"/>
          </a:xfrm>
        </p:grpSpPr>
        <p:sp>
          <p:nvSpPr>
            <p:cNvPr id="18" name="Figura a mano libera 17"/>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9" name="Figura a mano libera 18"/>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20" name="Segnaposto numero diapositiva 19"/>
          <p:cNvSpPr>
            <a:spLocks noGrp="1"/>
          </p:cNvSpPr>
          <p:nvPr>
            <p:ph type="sldNum" sz="quarter" idx="12"/>
          </p:nvPr>
        </p:nvSpPr>
        <p:spPr/>
        <p:txBody>
          <a:bodyPr/>
          <a:lstStyle/>
          <a:p>
            <a:fld id="{8180207A-DDD6-447D-82E4-1722B955657B}" type="slidenum">
              <a:rPr lang="it-IT" smtClean="0"/>
              <a:pPr/>
              <a:t>27</a:t>
            </a:fld>
            <a:endParaRPr lang="it-IT"/>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3861048"/>
            <a:ext cx="2880320" cy="3681125"/>
          </a:xfrm>
        </p:spPr>
        <p:txBody>
          <a:bodyPr>
            <a:normAutofit/>
          </a:bodyPr>
          <a:lstStyle/>
          <a:p>
            <a:pPr marL="0" indent="0">
              <a:lnSpc>
                <a:spcPts val="3100"/>
              </a:lnSpc>
              <a:spcBef>
                <a:spcPts val="0"/>
              </a:spcBef>
              <a:buNone/>
            </a:pPr>
            <a:r>
              <a:rPr lang="it-IT" sz="2800" dirty="0" smtClean="0">
                <a:solidFill>
                  <a:srgbClr val="C00000"/>
                </a:solidFill>
                <a:latin typeface="Agency FB" pitchFamily="34" charset="0"/>
              </a:rPr>
              <a:t>Usa le tecnologie </a:t>
            </a:r>
            <a:r>
              <a:rPr lang="it-IT" sz="2800" dirty="0" smtClean="0">
                <a:latin typeface="Agency FB" pitchFamily="34" charset="0"/>
              </a:rPr>
              <a:t>in contesti comunicativi concreti </a:t>
            </a:r>
            <a:r>
              <a:rPr lang="it-IT" sz="2800" dirty="0" smtClean="0">
                <a:solidFill>
                  <a:srgbClr val="C00000"/>
                </a:solidFill>
                <a:latin typeface="Agency FB" pitchFamily="34" charset="0"/>
              </a:rPr>
              <a:t>per ricercare dati ed informazioni e per interagire con soggetti diversi.</a:t>
            </a:r>
            <a:endParaRPr lang="it-IT" sz="2800" dirty="0">
              <a:solidFill>
                <a:srgbClr val="C00000"/>
              </a:solidFill>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7" name="Rettangolo 6"/>
          <p:cNvSpPr/>
          <p:nvPr/>
        </p:nvSpPr>
        <p:spPr>
          <a:xfrm>
            <a:off x="3203848" y="3861049"/>
            <a:ext cx="5544616" cy="2477601"/>
          </a:xfrm>
          <a:prstGeom prst="rect">
            <a:avLst/>
          </a:prstGeom>
        </p:spPr>
        <p:txBody>
          <a:bodyPr wrap="square">
            <a:spAutoFit/>
          </a:bodyPr>
          <a:lstStyle/>
          <a:p>
            <a:pPr>
              <a:lnSpc>
                <a:spcPts val="3100"/>
              </a:lnSpc>
            </a:pPr>
            <a:r>
              <a:rPr lang="it-IT" sz="2800" dirty="0" smtClean="0">
                <a:solidFill>
                  <a:srgbClr val="C00000"/>
                </a:solidFill>
                <a:latin typeface="Agency FB" pitchFamily="34" charset="0"/>
              </a:rPr>
              <a:t>Usa</a:t>
            </a:r>
            <a:r>
              <a:rPr lang="it-IT" sz="2800" dirty="0" smtClean="0">
                <a:solidFill>
                  <a:srgbClr val="990033"/>
                </a:solidFill>
                <a:latin typeface="Agency FB" pitchFamily="34" charset="0"/>
              </a:rPr>
              <a:t> </a:t>
            </a:r>
            <a:r>
              <a:rPr lang="it-IT" sz="2800" dirty="0" smtClean="0">
                <a:latin typeface="Agency FB" pitchFamily="34" charset="0"/>
              </a:rPr>
              <a:t>con consapevolezza </a:t>
            </a:r>
            <a:r>
              <a:rPr lang="it-IT" sz="2800" dirty="0" smtClean="0">
                <a:solidFill>
                  <a:srgbClr val="C00000"/>
                </a:solidFill>
                <a:latin typeface="Agency FB" pitchFamily="34" charset="0"/>
              </a:rPr>
              <a:t>le tecnologie </a:t>
            </a:r>
            <a:r>
              <a:rPr lang="it-IT" sz="2800" dirty="0" smtClean="0">
                <a:latin typeface="Agency FB" pitchFamily="34" charset="0"/>
              </a:rPr>
              <a:t>della comunicazione </a:t>
            </a:r>
            <a:r>
              <a:rPr lang="it-IT" sz="2800" dirty="0" smtClean="0">
                <a:solidFill>
                  <a:srgbClr val="C00000"/>
                </a:solidFill>
                <a:latin typeface="Agency FB" pitchFamily="34" charset="0"/>
              </a:rPr>
              <a:t>per ricercare </a:t>
            </a:r>
            <a:r>
              <a:rPr lang="it-IT" sz="2800" dirty="0" smtClean="0">
                <a:latin typeface="Agency FB" pitchFamily="34" charset="0"/>
              </a:rPr>
              <a:t>e analizzare </a:t>
            </a:r>
            <a:r>
              <a:rPr lang="it-IT" sz="2800" dirty="0" smtClean="0">
                <a:solidFill>
                  <a:srgbClr val="C00000"/>
                </a:solidFill>
                <a:latin typeface="Agency FB" pitchFamily="34" charset="0"/>
              </a:rPr>
              <a:t>dati ed informazioni</a:t>
            </a:r>
            <a:r>
              <a:rPr lang="it-IT" sz="2800" dirty="0" smtClean="0">
                <a:latin typeface="Agency FB" pitchFamily="34" charset="0"/>
              </a:rPr>
              <a:t>, per distinguere informazioni attendibili da quelle che necessitano di approfondimento, di controllo e di verifica e </a:t>
            </a:r>
            <a:r>
              <a:rPr lang="it-IT" sz="2800" dirty="0" smtClean="0">
                <a:solidFill>
                  <a:srgbClr val="C00000"/>
                </a:solidFill>
                <a:latin typeface="Agency FB" pitchFamily="34" charset="0"/>
              </a:rPr>
              <a:t>per interagire con soggetti diversi</a:t>
            </a:r>
            <a:r>
              <a:rPr lang="it-IT" sz="2800" dirty="0" smtClean="0">
                <a:latin typeface="Agency FB" pitchFamily="34" charset="0"/>
              </a:rPr>
              <a:t> nel mondo.</a:t>
            </a:r>
            <a:endParaRPr lang="it-IT" sz="2800" dirty="0">
              <a:solidFill>
                <a:srgbClr val="212911"/>
              </a:solidFill>
              <a:latin typeface="Agency FB" pitchFamily="34" charset="0"/>
            </a:endParaRPr>
          </a:p>
        </p:txBody>
      </p:sp>
      <p:sp>
        <p:nvSpPr>
          <p:cNvPr id="10" name="Rettangolo 9"/>
          <p:cNvSpPr/>
          <p:nvPr/>
        </p:nvSpPr>
        <p:spPr>
          <a:xfrm>
            <a:off x="0" y="1483828"/>
            <a:ext cx="4286751" cy="348813"/>
          </a:xfrm>
          <a:prstGeom prst="rect">
            <a:avLst/>
          </a:prstGeom>
        </p:spPr>
        <p:txBody>
          <a:bodyPr wrap="none">
            <a:spAutoFit/>
          </a:bodyPr>
          <a:lstStyle/>
          <a:p>
            <a:pPr marL="6350">
              <a:lnSpc>
                <a:spcPts val="2000"/>
              </a:lnSpc>
              <a:spcBef>
                <a:spcPts val="200"/>
              </a:spcBef>
              <a:spcAft>
                <a:spcPts val="200"/>
              </a:spcAft>
            </a:pPr>
            <a:r>
              <a:rPr lang="it-IT" sz="2800" dirty="0" smtClean="0">
                <a:solidFill>
                  <a:srgbClr val="C00000"/>
                </a:solidFill>
                <a:latin typeface="Agency FB" pitchFamily="34" charset="0"/>
                <a:ea typeface="Calibri"/>
                <a:cs typeface="Times New Roman"/>
              </a:rPr>
              <a:t>Quarto profilo: </a:t>
            </a:r>
            <a:r>
              <a:rPr lang="it-IT" sz="2800" b="1" dirty="0" smtClean="0">
                <a:solidFill>
                  <a:srgbClr val="C00000"/>
                </a:solidFill>
                <a:latin typeface="Agency FB" pitchFamily="34" charset="0"/>
              </a:rPr>
              <a:t>Competenze digitali</a:t>
            </a:r>
            <a:endParaRPr lang="it-IT" sz="2800" b="1" dirty="0">
              <a:solidFill>
                <a:srgbClr val="C00000"/>
              </a:solidFill>
              <a:latin typeface="Agency FB" pitchFamily="34" charset="0"/>
              <a:ea typeface="Calibri"/>
              <a:cs typeface="Times New Roman"/>
            </a:endParaRPr>
          </a:p>
        </p:txBody>
      </p:sp>
      <p:sp>
        <p:nvSpPr>
          <p:cNvPr id="12" name="Titolo 1"/>
          <p:cNvSpPr>
            <a:spLocks noGrp="1"/>
          </p:cNvSpPr>
          <p:nvPr>
            <p:ph type="title"/>
          </p:nvPr>
        </p:nvSpPr>
        <p:spPr>
          <a:xfrm>
            <a:off x="0"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sp>
        <p:nvSpPr>
          <p:cNvPr id="13" name="CasellaDiTesto 12"/>
          <p:cNvSpPr txBox="1"/>
          <p:nvPr/>
        </p:nvSpPr>
        <p:spPr>
          <a:xfrm>
            <a:off x="395536" y="3203685"/>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pic>
        <p:nvPicPr>
          <p:cNvPr id="14" name="Picture 2" descr="http://www.icaltavilla.gov.it/sito/images/articoli/scuola_primaria.jpg"/>
          <p:cNvPicPr>
            <a:picLocks noChangeAspect="1" noChangeArrowheads="1"/>
          </p:cNvPicPr>
          <p:nvPr/>
        </p:nvPicPr>
        <p:blipFill>
          <a:blip r:embed="rId2" cstate="print"/>
          <a:srcRect/>
          <a:stretch>
            <a:fillRect/>
          </a:stretch>
        </p:blipFill>
        <p:spPr bwMode="auto">
          <a:xfrm>
            <a:off x="35496" y="2204864"/>
            <a:ext cx="2448272" cy="1440160"/>
          </a:xfrm>
          <a:prstGeom prst="rect">
            <a:avLst/>
          </a:prstGeom>
          <a:noFill/>
        </p:spPr>
      </p:pic>
      <p:pic>
        <p:nvPicPr>
          <p:cNvPr id="15" name="Picture 4" descr="http://allegati.po-net.prato.it/dl/20101104120134249/bimbiritrov.jpg"/>
          <p:cNvPicPr>
            <a:picLocks noChangeAspect="1" noChangeArrowheads="1"/>
          </p:cNvPicPr>
          <p:nvPr/>
        </p:nvPicPr>
        <p:blipFill>
          <a:blip r:embed="rId3" cstate="print"/>
          <a:srcRect/>
          <a:stretch>
            <a:fillRect/>
          </a:stretch>
        </p:blipFill>
        <p:spPr bwMode="auto">
          <a:xfrm>
            <a:off x="4283968" y="2204863"/>
            <a:ext cx="2818536" cy="1512169"/>
          </a:xfrm>
          <a:prstGeom prst="rect">
            <a:avLst/>
          </a:prstGeom>
          <a:noFill/>
        </p:spPr>
      </p:pic>
      <p:grpSp>
        <p:nvGrpSpPr>
          <p:cNvPr id="16" name="Gruppo 15"/>
          <p:cNvGrpSpPr/>
          <p:nvPr/>
        </p:nvGrpSpPr>
        <p:grpSpPr>
          <a:xfrm>
            <a:off x="3563888" y="2708920"/>
            <a:ext cx="4278865" cy="516194"/>
            <a:chOff x="3995936" y="2564904"/>
            <a:chExt cx="4278865" cy="516194"/>
          </a:xfrm>
        </p:grpSpPr>
        <p:sp>
          <p:nvSpPr>
            <p:cNvPr id="17" name="Figura a mano libera 16"/>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8" name="Figura a mano libera 17"/>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9" name="Segnaposto numero diapositiva 18"/>
          <p:cNvSpPr>
            <a:spLocks noGrp="1"/>
          </p:cNvSpPr>
          <p:nvPr>
            <p:ph type="sldNum" sz="quarter" idx="12"/>
          </p:nvPr>
        </p:nvSpPr>
        <p:spPr/>
        <p:txBody>
          <a:bodyPr/>
          <a:lstStyle/>
          <a:p>
            <a:fld id="{8180207A-DDD6-447D-82E4-1722B955657B}" type="slidenum">
              <a:rPr lang="it-IT" smtClean="0"/>
              <a:pPr/>
              <a:t>28</a:t>
            </a:fld>
            <a:endParaRPr lang="it-IT"/>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512" y="3996347"/>
            <a:ext cx="3600400" cy="2961045"/>
          </a:xfrm>
        </p:spPr>
        <p:txBody>
          <a:bodyPr>
            <a:normAutofit/>
          </a:bodyPr>
          <a:lstStyle/>
          <a:p>
            <a:pPr marL="0" indent="0">
              <a:lnSpc>
                <a:spcPts val="3100"/>
              </a:lnSpc>
              <a:spcBef>
                <a:spcPts val="0"/>
              </a:spcBef>
              <a:buNone/>
            </a:pPr>
            <a:r>
              <a:rPr lang="it-IT" sz="2800" dirty="0" smtClean="0">
                <a:solidFill>
                  <a:srgbClr val="C00000"/>
                </a:solidFill>
                <a:latin typeface="Agency FB" pitchFamily="34" charset="0"/>
              </a:rPr>
              <a:t>Si orienta nello spazio e nel tempo; osserva; </a:t>
            </a:r>
            <a:r>
              <a:rPr lang="it-IT" sz="2800" dirty="0" smtClean="0">
                <a:latin typeface="Agency FB" pitchFamily="34" charset="0"/>
              </a:rPr>
              <a:t>descrive e attribuisce significato ad </a:t>
            </a:r>
            <a:r>
              <a:rPr lang="it-IT" sz="2800" dirty="0" smtClean="0">
                <a:solidFill>
                  <a:srgbClr val="C00000"/>
                </a:solidFill>
                <a:latin typeface="Agency FB" pitchFamily="34" charset="0"/>
              </a:rPr>
              <a:t>ambienti, fatti, fenomeni e produzioni artistiche</a:t>
            </a:r>
            <a:endParaRPr lang="it-IT" sz="2800" dirty="0">
              <a:solidFill>
                <a:srgbClr val="C00000"/>
              </a:solidFill>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7" name="Rettangolo 6"/>
          <p:cNvSpPr/>
          <p:nvPr/>
        </p:nvSpPr>
        <p:spPr>
          <a:xfrm>
            <a:off x="4283968" y="3996347"/>
            <a:ext cx="4464496" cy="2080057"/>
          </a:xfrm>
          <a:prstGeom prst="rect">
            <a:avLst/>
          </a:prstGeom>
        </p:spPr>
        <p:txBody>
          <a:bodyPr wrap="square">
            <a:spAutoFit/>
          </a:bodyPr>
          <a:lstStyle/>
          <a:p>
            <a:pPr>
              <a:lnSpc>
                <a:spcPts val="3100"/>
              </a:lnSpc>
            </a:pPr>
            <a:r>
              <a:rPr lang="it-IT" sz="2800" dirty="0" smtClean="0">
                <a:solidFill>
                  <a:srgbClr val="C00000"/>
                </a:solidFill>
                <a:latin typeface="Agency FB" pitchFamily="34" charset="0"/>
              </a:rPr>
              <a:t>Si orienta nello spazio e nel tempo </a:t>
            </a:r>
            <a:r>
              <a:rPr lang="it-IT" sz="2800" dirty="0" smtClean="0">
                <a:latin typeface="Agency FB" pitchFamily="34" charset="0"/>
              </a:rPr>
              <a:t>dando espressione a curiosità e ricerca di senso; </a:t>
            </a:r>
          </a:p>
          <a:p>
            <a:pPr>
              <a:lnSpc>
                <a:spcPts val="3100"/>
              </a:lnSpc>
            </a:pPr>
            <a:r>
              <a:rPr lang="it-IT" sz="2800" dirty="0" smtClean="0">
                <a:solidFill>
                  <a:srgbClr val="C00000"/>
                </a:solidFill>
                <a:latin typeface="Agency FB" pitchFamily="34" charset="0"/>
              </a:rPr>
              <a:t>osserva </a:t>
            </a:r>
            <a:r>
              <a:rPr lang="it-IT" sz="2800" dirty="0" smtClean="0">
                <a:latin typeface="Agency FB" pitchFamily="34" charset="0"/>
              </a:rPr>
              <a:t>ed interpreta </a:t>
            </a:r>
            <a:r>
              <a:rPr lang="it-IT" sz="2800" dirty="0" smtClean="0">
                <a:solidFill>
                  <a:srgbClr val="C00000"/>
                </a:solidFill>
                <a:latin typeface="Agency FB" pitchFamily="34" charset="0"/>
              </a:rPr>
              <a:t>ambienti, fatti, fenomeni e produzioni artistiche.</a:t>
            </a:r>
            <a:endParaRPr lang="it-IT" sz="2800" dirty="0">
              <a:solidFill>
                <a:srgbClr val="C00000"/>
              </a:solidFill>
              <a:latin typeface="Agency FB" pitchFamily="34" charset="0"/>
            </a:endParaRPr>
          </a:p>
        </p:txBody>
      </p:sp>
      <p:sp>
        <p:nvSpPr>
          <p:cNvPr id="10" name="Rettangolo 9"/>
          <p:cNvSpPr/>
          <p:nvPr/>
        </p:nvSpPr>
        <p:spPr>
          <a:xfrm>
            <a:off x="0" y="1340768"/>
            <a:ext cx="9144000" cy="492443"/>
          </a:xfrm>
          <a:prstGeom prst="rect">
            <a:avLst/>
          </a:prstGeom>
        </p:spPr>
        <p:txBody>
          <a:bodyPr wrap="square">
            <a:spAutoFit/>
          </a:bodyPr>
          <a:lstStyle/>
          <a:p>
            <a:r>
              <a:rPr lang="it-IT" sz="2600" dirty="0" smtClean="0">
                <a:solidFill>
                  <a:srgbClr val="C00000"/>
                </a:solidFill>
                <a:latin typeface="Agency FB" pitchFamily="34" charset="0"/>
                <a:ea typeface="Calibri"/>
                <a:cs typeface="Times New Roman"/>
              </a:rPr>
              <a:t>Quinto profilo: </a:t>
            </a:r>
            <a:r>
              <a:rPr lang="it-IT" sz="2600" b="1" dirty="0" smtClean="0">
                <a:solidFill>
                  <a:srgbClr val="C00000"/>
                </a:solidFill>
                <a:latin typeface="Agency FB" pitchFamily="34" charset="0"/>
              </a:rPr>
              <a:t>Imparare ad imparare – Consapevolezza ed espressione culturale</a:t>
            </a:r>
            <a:endParaRPr lang="it-IT" sz="2600" b="1" dirty="0">
              <a:solidFill>
                <a:srgbClr val="C00000"/>
              </a:solidFill>
              <a:latin typeface="Agency FB" pitchFamily="34" charset="0"/>
              <a:ea typeface="Calibri"/>
              <a:cs typeface="Times New Roman"/>
            </a:endParaRPr>
          </a:p>
        </p:txBody>
      </p:sp>
      <p:sp>
        <p:nvSpPr>
          <p:cNvPr id="12" name="Titolo 1"/>
          <p:cNvSpPr>
            <a:spLocks noGrp="1"/>
          </p:cNvSpPr>
          <p:nvPr>
            <p:ph type="title"/>
          </p:nvPr>
        </p:nvSpPr>
        <p:spPr>
          <a:xfrm>
            <a:off x="0"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sp>
        <p:nvSpPr>
          <p:cNvPr id="13" name="CasellaDiTesto 12"/>
          <p:cNvSpPr txBox="1"/>
          <p:nvPr/>
        </p:nvSpPr>
        <p:spPr>
          <a:xfrm>
            <a:off x="509159" y="3419709"/>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pic>
        <p:nvPicPr>
          <p:cNvPr id="14" name="Picture 2" descr="http://www.icaltavilla.gov.it/sito/images/articoli/scuola_primaria.jpg"/>
          <p:cNvPicPr>
            <a:picLocks noChangeAspect="1" noChangeArrowheads="1"/>
          </p:cNvPicPr>
          <p:nvPr/>
        </p:nvPicPr>
        <p:blipFill>
          <a:blip r:embed="rId2" cstate="print"/>
          <a:srcRect/>
          <a:stretch>
            <a:fillRect/>
          </a:stretch>
        </p:blipFill>
        <p:spPr bwMode="auto">
          <a:xfrm>
            <a:off x="149119" y="2420888"/>
            <a:ext cx="2448272" cy="1440160"/>
          </a:xfrm>
          <a:prstGeom prst="rect">
            <a:avLst/>
          </a:prstGeom>
          <a:noFill/>
        </p:spPr>
      </p:pic>
      <p:pic>
        <p:nvPicPr>
          <p:cNvPr id="15" name="Picture 4" descr="http://allegati.po-net.prato.it/dl/20101104120134249/bimbiritrov.jpg"/>
          <p:cNvPicPr>
            <a:picLocks noChangeAspect="1" noChangeArrowheads="1"/>
          </p:cNvPicPr>
          <p:nvPr/>
        </p:nvPicPr>
        <p:blipFill>
          <a:blip r:embed="rId3" cstate="print"/>
          <a:srcRect/>
          <a:stretch>
            <a:fillRect/>
          </a:stretch>
        </p:blipFill>
        <p:spPr bwMode="auto">
          <a:xfrm>
            <a:off x="5117671" y="2420887"/>
            <a:ext cx="2818536" cy="1512169"/>
          </a:xfrm>
          <a:prstGeom prst="rect">
            <a:avLst/>
          </a:prstGeom>
          <a:noFill/>
        </p:spPr>
      </p:pic>
      <p:grpSp>
        <p:nvGrpSpPr>
          <p:cNvPr id="16" name="Gruppo 15"/>
          <p:cNvGrpSpPr/>
          <p:nvPr/>
        </p:nvGrpSpPr>
        <p:grpSpPr>
          <a:xfrm>
            <a:off x="4397591" y="2924944"/>
            <a:ext cx="4278865" cy="516194"/>
            <a:chOff x="3995936" y="2564904"/>
            <a:chExt cx="4278865" cy="516194"/>
          </a:xfrm>
        </p:grpSpPr>
        <p:sp>
          <p:nvSpPr>
            <p:cNvPr id="17" name="Figura a mano libera 16"/>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8" name="Figura a mano libera 17"/>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9" name="Segnaposto numero diapositiva 18"/>
          <p:cNvSpPr>
            <a:spLocks noGrp="1"/>
          </p:cNvSpPr>
          <p:nvPr>
            <p:ph type="sldNum" sz="quarter" idx="12"/>
          </p:nvPr>
        </p:nvSpPr>
        <p:spPr/>
        <p:txBody>
          <a:bodyPr/>
          <a:lstStyle/>
          <a:p>
            <a:fld id="{8180207A-DDD6-447D-82E4-1722B955657B}" type="slidenum">
              <a:rPr lang="it-IT" smtClean="0"/>
              <a:pPr/>
              <a:t>29</a:t>
            </a:fld>
            <a:endParaRPr lang="it-IT"/>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6516216" cy="213285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p:cNvSpPr>
            <a:spLocks noGrp="1"/>
          </p:cNvSpPr>
          <p:nvPr>
            <p:ph idx="1"/>
          </p:nvPr>
        </p:nvSpPr>
        <p:spPr>
          <a:xfrm>
            <a:off x="3059832" y="3068960"/>
            <a:ext cx="3024336" cy="2160240"/>
          </a:xfrm>
        </p:spPr>
        <p:txBody>
          <a:bodyPr>
            <a:normAutofit fontScale="92500" lnSpcReduction="10000"/>
          </a:bodyPr>
          <a:lstStyle/>
          <a:p>
            <a:pPr marL="0" indent="0">
              <a:buNone/>
            </a:pPr>
            <a:r>
              <a:rPr lang="it-IT" dirty="0" smtClean="0">
                <a:solidFill>
                  <a:schemeClr val="accent2">
                    <a:lumMod val="50000"/>
                  </a:schemeClr>
                </a:solidFill>
                <a:latin typeface="Agency FB" pitchFamily="34" charset="0"/>
              </a:rPr>
              <a:t>È consegnato alla famiglia dell’alunno e, in copia, all’istituzione scolastica o formativa del ciclo successivo. 	 </a:t>
            </a:r>
          </a:p>
          <a:p>
            <a:endParaRPr lang="it-IT" dirty="0">
              <a:solidFill>
                <a:schemeClr val="accent2">
                  <a:lumMod val="50000"/>
                </a:schemeClr>
              </a:solidFill>
              <a:latin typeface="Agency FB" pitchFamily="34" charset="0"/>
            </a:endParaRPr>
          </a:p>
        </p:txBody>
      </p:sp>
      <p:sp>
        <p:nvSpPr>
          <p:cNvPr id="4" name="Segnaposto data 3"/>
          <p:cNvSpPr>
            <a:spLocks noGrp="1"/>
          </p:cNvSpPr>
          <p:nvPr>
            <p:ph type="dt" sz="half" idx="10"/>
          </p:nvPr>
        </p:nvSpPr>
        <p:spPr>
          <a:xfrm>
            <a:off x="457200" y="6520259"/>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a:xfrm>
            <a:off x="6553200" y="6520259"/>
            <a:ext cx="2133600" cy="365125"/>
          </a:xfrm>
        </p:spPr>
        <p:txBody>
          <a:bodyPr/>
          <a:lstStyle/>
          <a:p>
            <a:fld id="{8180207A-DDD6-447D-82E4-1722B955657B}" type="slidenum">
              <a:rPr lang="it-IT" smtClean="0"/>
              <a:pPr/>
              <a:t>3</a:t>
            </a:fld>
            <a:endParaRPr lang="it-IT"/>
          </a:p>
        </p:txBody>
      </p:sp>
      <p:pic>
        <p:nvPicPr>
          <p:cNvPr id="13314" name="Picture 2" descr="http://www.lexiconline.it/wp-content/uploads/2009/06/traduzioni-certificati.jpg"/>
          <p:cNvPicPr>
            <a:picLocks noChangeAspect="1" noChangeArrowheads="1"/>
          </p:cNvPicPr>
          <p:nvPr/>
        </p:nvPicPr>
        <p:blipFill>
          <a:blip r:embed="rId2" cstate="print"/>
          <a:srcRect/>
          <a:stretch>
            <a:fillRect/>
          </a:stretch>
        </p:blipFill>
        <p:spPr bwMode="auto">
          <a:xfrm>
            <a:off x="6286500" y="0"/>
            <a:ext cx="2857500" cy="2143125"/>
          </a:xfrm>
          <a:prstGeom prst="rect">
            <a:avLst/>
          </a:prstGeom>
          <a:noFill/>
        </p:spPr>
      </p:pic>
      <p:sp>
        <p:nvSpPr>
          <p:cNvPr id="8" name="Rettangolo 7"/>
          <p:cNvSpPr/>
          <p:nvPr/>
        </p:nvSpPr>
        <p:spPr>
          <a:xfrm rot="21023291">
            <a:off x="7308304" y="548680"/>
            <a:ext cx="28803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8" name="Gruppo 17"/>
          <p:cNvGrpSpPr/>
          <p:nvPr/>
        </p:nvGrpSpPr>
        <p:grpSpPr>
          <a:xfrm>
            <a:off x="288032" y="5628695"/>
            <a:ext cx="8532440" cy="916542"/>
            <a:chOff x="288032" y="5464786"/>
            <a:chExt cx="8532440" cy="916542"/>
          </a:xfrm>
        </p:grpSpPr>
        <p:pic>
          <p:nvPicPr>
            <p:cNvPr id="13316" name="Picture 4" descr="http://www.ezegna.it/public/img/images/documenti.jpg"/>
            <p:cNvPicPr>
              <a:picLocks noChangeAspect="1" noChangeArrowheads="1"/>
            </p:cNvPicPr>
            <p:nvPr/>
          </p:nvPicPr>
          <p:blipFill>
            <a:blip r:embed="rId3" cstate="print"/>
            <a:srcRect/>
            <a:stretch>
              <a:fillRect/>
            </a:stretch>
          </p:blipFill>
          <p:spPr bwMode="auto">
            <a:xfrm>
              <a:off x="288032" y="5464786"/>
              <a:ext cx="971600" cy="916542"/>
            </a:xfrm>
            <a:prstGeom prst="rect">
              <a:avLst/>
            </a:prstGeom>
            <a:noFill/>
          </p:spPr>
        </p:pic>
        <p:pic>
          <p:nvPicPr>
            <p:cNvPr id="11" name="Picture 4" descr="http://www.ezegna.it/public/img/images/documenti.jpg"/>
            <p:cNvPicPr>
              <a:picLocks noChangeAspect="1" noChangeArrowheads="1"/>
            </p:cNvPicPr>
            <p:nvPr/>
          </p:nvPicPr>
          <p:blipFill>
            <a:blip r:embed="rId3" cstate="print"/>
            <a:srcRect/>
            <a:stretch>
              <a:fillRect/>
            </a:stretch>
          </p:blipFill>
          <p:spPr bwMode="auto">
            <a:xfrm>
              <a:off x="1368152" y="5464786"/>
              <a:ext cx="971600" cy="916542"/>
            </a:xfrm>
            <a:prstGeom prst="rect">
              <a:avLst/>
            </a:prstGeom>
            <a:noFill/>
          </p:spPr>
        </p:pic>
        <p:pic>
          <p:nvPicPr>
            <p:cNvPr id="12" name="Picture 4" descr="http://www.ezegna.it/public/img/images/documenti.jpg"/>
            <p:cNvPicPr>
              <a:picLocks noChangeAspect="1" noChangeArrowheads="1"/>
            </p:cNvPicPr>
            <p:nvPr/>
          </p:nvPicPr>
          <p:blipFill>
            <a:blip r:embed="rId3" cstate="print"/>
            <a:srcRect/>
            <a:stretch>
              <a:fillRect/>
            </a:stretch>
          </p:blipFill>
          <p:spPr bwMode="auto">
            <a:xfrm>
              <a:off x="2448272" y="5464786"/>
              <a:ext cx="971600" cy="916542"/>
            </a:xfrm>
            <a:prstGeom prst="rect">
              <a:avLst/>
            </a:prstGeom>
            <a:noFill/>
          </p:spPr>
        </p:pic>
        <p:pic>
          <p:nvPicPr>
            <p:cNvPr id="13" name="Picture 4" descr="http://www.ezegna.it/public/img/images/documenti.jpg"/>
            <p:cNvPicPr>
              <a:picLocks noChangeAspect="1" noChangeArrowheads="1"/>
            </p:cNvPicPr>
            <p:nvPr/>
          </p:nvPicPr>
          <p:blipFill>
            <a:blip r:embed="rId3" cstate="print"/>
            <a:srcRect/>
            <a:stretch>
              <a:fillRect/>
            </a:stretch>
          </p:blipFill>
          <p:spPr bwMode="auto">
            <a:xfrm>
              <a:off x="3528392" y="5464786"/>
              <a:ext cx="971600" cy="916542"/>
            </a:xfrm>
            <a:prstGeom prst="rect">
              <a:avLst/>
            </a:prstGeom>
            <a:noFill/>
          </p:spPr>
        </p:pic>
        <p:pic>
          <p:nvPicPr>
            <p:cNvPr id="14" name="Picture 4" descr="http://www.ezegna.it/public/img/images/documenti.jpg"/>
            <p:cNvPicPr>
              <a:picLocks noChangeAspect="1" noChangeArrowheads="1"/>
            </p:cNvPicPr>
            <p:nvPr/>
          </p:nvPicPr>
          <p:blipFill>
            <a:blip r:embed="rId3" cstate="print"/>
            <a:srcRect/>
            <a:stretch>
              <a:fillRect/>
            </a:stretch>
          </p:blipFill>
          <p:spPr bwMode="auto">
            <a:xfrm>
              <a:off x="4608512" y="5464786"/>
              <a:ext cx="971600" cy="916542"/>
            </a:xfrm>
            <a:prstGeom prst="rect">
              <a:avLst/>
            </a:prstGeom>
            <a:noFill/>
          </p:spPr>
        </p:pic>
        <p:pic>
          <p:nvPicPr>
            <p:cNvPr id="15" name="Picture 4" descr="http://www.ezegna.it/public/img/images/documenti.jpg"/>
            <p:cNvPicPr>
              <a:picLocks noChangeAspect="1" noChangeArrowheads="1"/>
            </p:cNvPicPr>
            <p:nvPr/>
          </p:nvPicPr>
          <p:blipFill>
            <a:blip r:embed="rId3" cstate="print"/>
            <a:srcRect/>
            <a:stretch>
              <a:fillRect/>
            </a:stretch>
          </p:blipFill>
          <p:spPr bwMode="auto">
            <a:xfrm>
              <a:off x="5688632" y="5464786"/>
              <a:ext cx="971600" cy="916542"/>
            </a:xfrm>
            <a:prstGeom prst="rect">
              <a:avLst/>
            </a:prstGeom>
            <a:noFill/>
          </p:spPr>
        </p:pic>
        <p:pic>
          <p:nvPicPr>
            <p:cNvPr id="16" name="Picture 4" descr="http://www.ezegna.it/public/img/images/documenti.jpg"/>
            <p:cNvPicPr>
              <a:picLocks noChangeAspect="1" noChangeArrowheads="1"/>
            </p:cNvPicPr>
            <p:nvPr/>
          </p:nvPicPr>
          <p:blipFill>
            <a:blip r:embed="rId3" cstate="print"/>
            <a:srcRect/>
            <a:stretch>
              <a:fillRect/>
            </a:stretch>
          </p:blipFill>
          <p:spPr bwMode="auto">
            <a:xfrm>
              <a:off x="6768752" y="5464786"/>
              <a:ext cx="971600" cy="916542"/>
            </a:xfrm>
            <a:prstGeom prst="rect">
              <a:avLst/>
            </a:prstGeom>
            <a:noFill/>
          </p:spPr>
        </p:pic>
        <p:pic>
          <p:nvPicPr>
            <p:cNvPr id="17" name="Picture 4" descr="http://www.ezegna.it/public/img/images/documenti.jpg"/>
            <p:cNvPicPr>
              <a:picLocks noChangeAspect="1" noChangeArrowheads="1"/>
            </p:cNvPicPr>
            <p:nvPr/>
          </p:nvPicPr>
          <p:blipFill>
            <a:blip r:embed="rId3" cstate="print"/>
            <a:srcRect/>
            <a:stretch>
              <a:fillRect/>
            </a:stretch>
          </p:blipFill>
          <p:spPr bwMode="auto">
            <a:xfrm>
              <a:off x="7848872" y="5464786"/>
              <a:ext cx="971600" cy="916542"/>
            </a:xfrm>
            <a:prstGeom prst="rect">
              <a:avLst/>
            </a:prstGeom>
            <a:noFill/>
          </p:spPr>
        </p:pic>
      </p:grpSp>
      <p:sp>
        <p:nvSpPr>
          <p:cNvPr id="2" name="Titolo 1"/>
          <p:cNvSpPr>
            <a:spLocks noGrp="1"/>
          </p:cNvSpPr>
          <p:nvPr>
            <p:ph type="title"/>
          </p:nvPr>
        </p:nvSpPr>
        <p:spPr>
          <a:xfrm>
            <a:off x="179512" y="490662"/>
            <a:ext cx="6480720" cy="1642194"/>
          </a:xfrm>
        </p:spPr>
        <p:txBody>
          <a:bodyPr>
            <a:normAutofit fontScale="90000"/>
          </a:bodyPr>
          <a:lstStyle/>
          <a:p>
            <a:pPr algn="l"/>
            <a:r>
              <a:rPr lang="it-IT" dirty="0" smtClean="0">
                <a:latin typeface="Agency FB" pitchFamily="34" charset="0"/>
              </a:rPr>
              <a:t>Quando si rilascia</a:t>
            </a:r>
            <a:br>
              <a:rPr lang="it-IT" dirty="0" smtClean="0">
                <a:latin typeface="Agency FB" pitchFamily="34" charset="0"/>
              </a:rPr>
            </a:br>
            <a:r>
              <a:rPr lang="it-IT" sz="3600" dirty="0" smtClean="0">
                <a:solidFill>
                  <a:srgbClr val="C00000"/>
                </a:solidFill>
                <a:latin typeface="Agency FB" pitchFamily="34" charset="0"/>
              </a:rPr>
              <a:t>La scuola lo rilascia alla fine della classe quinta di scuola primaria e alla fine della classe terza di scuola secondaria di primo </a:t>
            </a:r>
            <a:r>
              <a:rPr lang="it-IT" sz="3100" dirty="0" smtClean="0">
                <a:solidFill>
                  <a:srgbClr val="C00000"/>
                </a:solidFill>
                <a:latin typeface="Agency FB" pitchFamily="34" charset="0"/>
              </a:rPr>
              <a:t>grado.</a:t>
            </a:r>
            <a:r>
              <a:rPr lang="it-IT" dirty="0" smtClean="0">
                <a:solidFill>
                  <a:srgbClr val="C00000"/>
                </a:solidFill>
                <a:latin typeface="Agency FB" pitchFamily="34" charset="0"/>
              </a:rPr>
              <a:t/>
            </a:r>
            <a:br>
              <a:rPr lang="it-IT" dirty="0" smtClean="0">
                <a:solidFill>
                  <a:srgbClr val="C00000"/>
                </a:solidFill>
                <a:latin typeface="Agency FB" pitchFamily="34" charset="0"/>
              </a:rPr>
            </a:br>
            <a:endParaRPr lang="it-IT" dirty="0">
              <a:latin typeface="Agency FB" pitchFamily="34" charset="0"/>
            </a:endParaRPr>
          </a:p>
        </p:txBody>
      </p:sp>
      <p:pic>
        <p:nvPicPr>
          <p:cNvPr id="45058" name="Picture 2" descr="http://www.ambiance-live.com/images/imagecache/SB_09304_1404462897_400x400.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6012160" y="2852936"/>
            <a:ext cx="2952328" cy="2664296"/>
          </a:xfrm>
          <a:prstGeom prst="rect">
            <a:avLst/>
          </a:prstGeom>
          <a:noFill/>
        </p:spPr>
      </p:pic>
      <p:sp>
        <p:nvSpPr>
          <p:cNvPr id="20" name="Rettangolo 19"/>
          <p:cNvSpPr/>
          <p:nvPr/>
        </p:nvSpPr>
        <p:spPr>
          <a:xfrm>
            <a:off x="5940153" y="3212976"/>
            <a:ext cx="223224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060" name="Picture 4" descr="http://www.aiasmilano.it/wp-content/uploads/2012/03/tuttinsieme-laboratorio-scuola.jpg"/>
          <p:cNvPicPr>
            <a:picLocks noChangeAspect="1" noChangeArrowheads="1"/>
          </p:cNvPicPr>
          <p:nvPr/>
        </p:nvPicPr>
        <p:blipFill>
          <a:blip r:embed="rId5" cstate="print"/>
          <a:srcRect/>
          <a:stretch>
            <a:fillRect/>
          </a:stretch>
        </p:blipFill>
        <p:spPr bwMode="auto">
          <a:xfrm>
            <a:off x="251520" y="3140968"/>
            <a:ext cx="2520280" cy="2088232"/>
          </a:xfrm>
          <a:prstGeom prst="rect">
            <a:avLst/>
          </a:prstGeom>
          <a:noFill/>
        </p:spPr>
      </p:pic>
      <p:sp>
        <p:nvSpPr>
          <p:cNvPr id="22" name="Rettangolo 21"/>
          <p:cNvSpPr/>
          <p:nvPr/>
        </p:nvSpPr>
        <p:spPr>
          <a:xfrm>
            <a:off x="179512" y="2420888"/>
            <a:ext cx="3214341" cy="707886"/>
          </a:xfrm>
          <a:prstGeom prst="rect">
            <a:avLst/>
          </a:prstGeom>
        </p:spPr>
        <p:txBody>
          <a:bodyPr wrap="none">
            <a:spAutoFit/>
          </a:bodyPr>
          <a:lstStyle/>
          <a:p>
            <a:r>
              <a:rPr lang="it-IT" sz="4000" dirty="0" smtClean="0">
                <a:latin typeface="Agency FB" pitchFamily="34" charset="0"/>
              </a:rPr>
              <a:t>A chi è consegnato</a:t>
            </a:r>
          </a:p>
        </p:txBody>
      </p:sp>
      <p:sp>
        <p:nvSpPr>
          <p:cNvPr id="23" name="CasellaDiTesto 22"/>
          <p:cNvSpPr txBox="1"/>
          <p:nvPr/>
        </p:nvSpPr>
        <p:spPr>
          <a:xfrm>
            <a:off x="827584" y="3717032"/>
            <a:ext cx="1296144" cy="861774"/>
          </a:xfrm>
          <a:prstGeom prst="rect">
            <a:avLst/>
          </a:prstGeom>
          <a:solidFill>
            <a:schemeClr val="bg1"/>
          </a:solidFill>
        </p:spPr>
        <p:txBody>
          <a:bodyPr wrap="square" rtlCol="0">
            <a:spAutoFit/>
          </a:bodyPr>
          <a:lstStyle/>
          <a:p>
            <a:pPr>
              <a:lnSpc>
                <a:spcPts val="3000"/>
              </a:lnSpc>
            </a:pPr>
            <a:r>
              <a:rPr lang="it-IT" sz="2800" b="1" dirty="0" smtClean="0">
                <a:solidFill>
                  <a:srgbClr val="FF0000"/>
                </a:solidFill>
                <a:latin typeface="Edwardian Script ITC" pitchFamily="66" charset="0"/>
              </a:rPr>
              <a:t>Scuola</a:t>
            </a:r>
            <a:r>
              <a:rPr lang="it-IT" sz="2800" dirty="0" smtClean="0">
                <a:solidFill>
                  <a:srgbClr val="FF0000"/>
                </a:solidFill>
                <a:latin typeface="Edwardian Script ITC" pitchFamily="66" charset="0"/>
              </a:rPr>
              <a:t> </a:t>
            </a:r>
          </a:p>
          <a:p>
            <a:pPr>
              <a:lnSpc>
                <a:spcPts val="3000"/>
              </a:lnSpc>
            </a:pPr>
            <a:r>
              <a:rPr lang="it-IT" b="1" spc="40" dirty="0" smtClean="0">
                <a:solidFill>
                  <a:schemeClr val="accent2">
                    <a:lumMod val="50000"/>
                  </a:schemeClr>
                </a:solidFill>
                <a:latin typeface="Edwardian Script ITC" pitchFamily="66" charset="0"/>
              </a:rPr>
              <a:t>Ciclo successivo </a:t>
            </a:r>
            <a:endParaRPr lang="it-IT" b="1" spc="40" dirty="0">
              <a:solidFill>
                <a:schemeClr val="accent2">
                  <a:lumMod val="50000"/>
                </a:schemeClr>
              </a:solidFill>
              <a:latin typeface="Edwardian Script ITC" pitchFamily="66" charset="0"/>
            </a:endParaRP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496" y="4284379"/>
            <a:ext cx="3384376" cy="2961045"/>
          </a:xfrm>
        </p:spPr>
        <p:txBody>
          <a:bodyPr>
            <a:normAutofit/>
          </a:bodyPr>
          <a:lstStyle/>
          <a:p>
            <a:pPr marL="0" indent="0">
              <a:lnSpc>
                <a:spcPts val="3100"/>
              </a:lnSpc>
              <a:spcBef>
                <a:spcPts val="0"/>
              </a:spcBef>
              <a:buNone/>
            </a:pPr>
            <a:r>
              <a:rPr lang="it-IT" sz="2800" dirty="0" smtClean="0">
                <a:solidFill>
                  <a:srgbClr val="C00000"/>
                </a:solidFill>
                <a:latin typeface="Agency FB" pitchFamily="34" charset="0"/>
              </a:rPr>
              <a:t>Possiede un patrimonio di conoscenze e nozioni di base ed è </a:t>
            </a:r>
            <a:r>
              <a:rPr lang="it-IT" sz="2800" dirty="0" smtClean="0">
                <a:latin typeface="Agency FB" pitchFamily="34" charset="0"/>
              </a:rPr>
              <a:t>in grado </a:t>
            </a:r>
            <a:r>
              <a:rPr lang="it-IT" sz="2800" dirty="0" smtClean="0">
                <a:solidFill>
                  <a:srgbClr val="C00000"/>
                </a:solidFill>
                <a:latin typeface="Agency FB" pitchFamily="34" charset="0"/>
              </a:rPr>
              <a:t>di ricercare </a:t>
            </a:r>
            <a:r>
              <a:rPr lang="it-IT" sz="2800" dirty="0" smtClean="0">
                <a:latin typeface="Agency FB" pitchFamily="34" charset="0"/>
              </a:rPr>
              <a:t>ed organizzare </a:t>
            </a:r>
            <a:r>
              <a:rPr lang="it-IT" sz="2800" dirty="0" smtClean="0">
                <a:solidFill>
                  <a:srgbClr val="C00000"/>
                </a:solidFill>
                <a:latin typeface="Agency FB" pitchFamily="34" charset="0"/>
              </a:rPr>
              <a:t>nuove informazioni.</a:t>
            </a:r>
            <a:endParaRPr lang="it-IT" sz="2800" dirty="0">
              <a:solidFill>
                <a:srgbClr val="C00000"/>
              </a:solidFill>
              <a:latin typeface="Agency FB" pitchFamily="34" charset="0"/>
            </a:endParaRPr>
          </a:p>
        </p:txBody>
      </p:sp>
      <p:sp>
        <p:nvSpPr>
          <p:cNvPr id="4" name="Segnaposto data 3"/>
          <p:cNvSpPr>
            <a:spLocks noGrp="1"/>
          </p:cNvSpPr>
          <p:nvPr>
            <p:ph type="dt" sz="half" idx="10"/>
          </p:nvPr>
        </p:nvSpPr>
        <p:spPr>
          <a:xfrm>
            <a:off x="457200" y="6448251"/>
            <a:ext cx="2133600" cy="365125"/>
          </a:xfrm>
        </p:spPr>
        <p:txBody>
          <a:bodyPr/>
          <a:lstStyle/>
          <a:p>
            <a:r>
              <a:rPr lang="it-IT" smtClean="0"/>
              <a:t>26/11/2014</a:t>
            </a:r>
            <a:endParaRPr lang="it-IT" dirty="0"/>
          </a:p>
        </p:txBody>
      </p:sp>
      <p:sp>
        <p:nvSpPr>
          <p:cNvPr id="5" name="Segnaposto piè di pagina 4"/>
          <p:cNvSpPr>
            <a:spLocks noGrp="1"/>
          </p:cNvSpPr>
          <p:nvPr>
            <p:ph type="ftr" sz="quarter" idx="11"/>
          </p:nvPr>
        </p:nvSpPr>
        <p:spPr>
          <a:xfrm>
            <a:off x="3124200" y="6448251"/>
            <a:ext cx="2895600" cy="365125"/>
          </a:xfrm>
        </p:spPr>
        <p:txBody>
          <a:bodyPr/>
          <a:lstStyle/>
          <a:p>
            <a:r>
              <a:rPr lang="it-IT" smtClean="0"/>
              <a:t>a cura di Mariella Spinosi</a:t>
            </a:r>
            <a:endParaRPr lang="it-IT"/>
          </a:p>
        </p:txBody>
      </p:sp>
      <p:sp>
        <p:nvSpPr>
          <p:cNvPr id="7" name="Rettangolo 6"/>
          <p:cNvSpPr/>
          <p:nvPr/>
        </p:nvSpPr>
        <p:spPr>
          <a:xfrm>
            <a:off x="3419872" y="4284379"/>
            <a:ext cx="5616624" cy="2080057"/>
          </a:xfrm>
          <a:prstGeom prst="rect">
            <a:avLst/>
          </a:prstGeom>
        </p:spPr>
        <p:txBody>
          <a:bodyPr wrap="square">
            <a:spAutoFit/>
          </a:bodyPr>
          <a:lstStyle/>
          <a:p>
            <a:pPr>
              <a:lnSpc>
                <a:spcPts val="3100"/>
              </a:lnSpc>
            </a:pPr>
            <a:r>
              <a:rPr lang="it-IT" sz="2800" dirty="0" smtClean="0">
                <a:solidFill>
                  <a:srgbClr val="C00000"/>
                </a:solidFill>
                <a:latin typeface="Agency FB" pitchFamily="34" charset="0"/>
              </a:rPr>
              <a:t>Possiede un patrimonio </a:t>
            </a:r>
            <a:r>
              <a:rPr lang="it-IT" sz="2800" dirty="0" smtClean="0">
                <a:latin typeface="Agency FB" pitchFamily="34" charset="0"/>
              </a:rPr>
              <a:t>organico </a:t>
            </a:r>
            <a:r>
              <a:rPr lang="it-IT" sz="2800" dirty="0" smtClean="0">
                <a:solidFill>
                  <a:srgbClr val="C00000"/>
                </a:solidFill>
                <a:latin typeface="Agency FB" pitchFamily="34" charset="0"/>
              </a:rPr>
              <a:t>di conoscenze e nozioni di base ed è </a:t>
            </a:r>
            <a:r>
              <a:rPr lang="it-IT" sz="2800" dirty="0" smtClean="0">
                <a:latin typeface="Agency FB" pitchFamily="34" charset="0"/>
              </a:rPr>
              <a:t>allo stesso tempo capace </a:t>
            </a:r>
            <a:r>
              <a:rPr lang="it-IT" sz="2800" dirty="0" smtClean="0">
                <a:solidFill>
                  <a:srgbClr val="990033"/>
                </a:solidFill>
                <a:latin typeface="Agency FB" pitchFamily="34" charset="0"/>
              </a:rPr>
              <a:t>di </a:t>
            </a:r>
            <a:r>
              <a:rPr lang="it-IT" sz="2800" dirty="0" smtClean="0">
                <a:solidFill>
                  <a:srgbClr val="C00000"/>
                </a:solidFill>
                <a:latin typeface="Agency FB" pitchFamily="34" charset="0"/>
              </a:rPr>
              <a:t>ricercare</a:t>
            </a:r>
            <a:r>
              <a:rPr lang="it-IT" sz="2800" dirty="0" smtClean="0">
                <a:latin typeface="Agency FB" pitchFamily="34" charset="0"/>
              </a:rPr>
              <a:t> e di procurarsi </a:t>
            </a:r>
            <a:r>
              <a:rPr lang="it-IT" sz="2800" dirty="0" smtClean="0">
                <a:solidFill>
                  <a:srgbClr val="C00000"/>
                </a:solidFill>
                <a:latin typeface="Agency FB" pitchFamily="34" charset="0"/>
              </a:rPr>
              <a:t>velocemente nuove informazioni </a:t>
            </a:r>
            <a:r>
              <a:rPr lang="it-IT" sz="2800" dirty="0" smtClean="0">
                <a:latin typeface="Agency FB" pitchFamily="34" charset="0"/>
              </a:rPr>
              <a:t>ed impegnarsi in nuovi anche in modo autonomo.</a:t>
            </a:r>
            <a:endParaRPr lang="it-IT" sz="2800" dirty="0">
              <a:solidFill>
                <a:srgbClr val="212911"/>
              </a:solidFill>
              <a:latin typeface="Agency FB" pitchFamily="34" charset="0"/>
            </a:endParaRPr>
          </a:p>
        </p:txBody>
      </p:sp>
      <p:sp>
        <p:nvSpPr>
          <p:cNvPr id="10" name="Rettangolo 9"/>
          <p:cNvSpPr/>
          <p:nvPr/>
        </p:nvSpPr>
        <p:spPr>
          <a:xfrm>
            <a:off x="0" y="1340768"/>
            <a:ext cx="7632848" cy="523220"/>
          </a:xfrm>
          <a:prstGeom prst="rect">
            <a:avLst/>
          </a:prstGeom>
        </p:spPr>
        <p:txBody>
          <a:bodyPr wrap="square">
            <a:spAutoFit/>
          </a:bodyPr>
          <a:lstStyle/>
          <a:p>
            <a:r>
              <a:rPr lang="it-IT" sz="2800" dirty="0" smtClean="0">
                <a:solidFill>
                  <a:srgbClr val="C00000"/>
                </a:solidFill>
                <a:latin typeface="Agency FB" pitchFamily="34" charset="0"/>
                <a:ea typeface="Calibri"/>
                <a:cs typeface="Times New Roman"/>
              </a:rPr>
              <a:t>Sesto profilo</a:t>
            </a:r>
            <a:r>
              <a:rPr lang="it-IT" sz="2800" b="1" dirty="0" smtClean="0">
                <a:solidFill>
                  <a:srgbClr val="C00000"/>
                </a:solidFill>
                <a:latin typeface="Agency FB" pitchFamily="34" charset="0"/>
                <a:ea typeface="Calibri"/>
                <a:cs typeface="Times New Roman"/>
              </a:rPr>
              <a:t>: </a:t>
            </a:r>
            <a:r>
              <a:rPr lang="it-IT" sz="2800" b="1" dirty="0" smtClean="0">
                <a:solidFill>
                  <a:srgbClr val="C00000"/>
                </a:solidFill>
                <a:latin typeface="Agency FB" pitchFamily="34" charset="0"/>
              </a:rPr>
              <a:t>Imparare ad imparare</a:t>
            </a:r>
            <a:endParaRPr lang="it-IT" sz="2800" b="1" dirty="0">
              <a:solidFill>
                <a:srgbClr val="C00000"/>
              </a:solidFill>
              <a:latin typeface="Agency FB" pitchFamily="34" charset="0"/>
              <a:ea typeface="Calibri"/>
              <a:cs typeface="Times New Roman"/>
            </a:endParaRPr>
          </a:p>
        </p:txBody>
      </p:sp>
      <p:sp>
        <p:nvSpPr>
          <p:cNvPr id="12" name="Titolo 1"/>
          <p:cNvSpPr>
            <a:spLocks noGrp="1"/>
          </p:cNvSpPr>
          <p:nvPr>
            <p:ph type="title"/>
          </p:nvPr>
        </p:nvSpPr>
        <p:spPr>
          <a:xfrm>
            <a:off x="0"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sp>
        <p:nvSpPr>
          <p:cNvPr id="13" name="CasellaDiTesto 12"/>
          <p:cNvSpPr txBox="1"/>
          <p:nvPr/>
        </p:nvSpPr>
        <p:spPr>
          <a:xfrm>
            <a:off x="509159" y="3491718"/>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pic>
        <p:nvPicPr>
          <p:cNvPr id="14" name="Picture 2" descr="http://www.icaltavilla.gov.it/sito/images/articoli/scuola_primaria.jpg"/>
          <p:cNvPicPr>
            <a:picLocks noChangeAspect="1" noChangeArrowheads="1"/>
          </p:cNvPicPr>
          <p:nvPr/>
        </p:nvPicPr>
        <p:blipFill>
          <a:blip r:embed="rId2" cstate="print"/>
          <a:srcRect/>
          <a:stretch>
            <a:fillRect/>
          </a:stretch>
        </p:blipFill>
        <p:spPr bwMode="auto">
          <a:xfrm>
            <a:off x="149119" y="2492897"/>
            <a:ext cx="2448272" cy="1440160"/>
          </a:xfrm>
          <a:prstGeom prst="rect">
            <a:avLst/>
          </a:prstGeom>
          <a:noFill/>
        </p:spPr>
      </p:pic>
      <p:pic>
        <p:nvPicPr>
          <p:cNvPr id="15" name="Picture 4" descr="http://allegati.po-net.prato.it/dl/20101104120134249/bimbiritrov.jpg"/>
          <p:cNvPicPr>
            <a:picLocks noChangeAspect="1" noChangeArrowheads="1"/>
          </p:cNvPicPr>
          <p:nvPr/>
        </p:nvPicPr>
        <p:blipFill>
          <a:blip r:embed="rId3" cstate="print"/>
          <a:srcRect/>
          <a:stretch>
            <a:fillRect/>
          </a:stretch>
        </p:blipFill>
        <p:spPr bwMode="auto">
          <a:xfrm>
            <a:off x="5117671" y="2492896"/>
            <a:ext cx="2818536" cy="1512169"/>
          </a:xfrm>
          <a:prstGeom prst="rect">
            <a:avLst/>
          </a:prstGeom>
          <a:noFill/>
        </p:spPr>
      </p:pic>
      <p:grpSp>
        <p:nvGrpSpPr>
          <p:cNvPr id="16" name="Gruppo 15"/>
          <p:cNvGrpSpPr/>
          <p:nvPr/>
        </p:nvGrpSpPr>
        <p:grpSpPr>
          <a:xfrm>
            <a:off x="4397591" y="2996953"/>
            <a:ext cx="4278865" cy="516194"/>
            <a:chOff x="3995936" y="2564904"/>
            <a:chExt cx="4278865" cy="516194"/>
          </a:xfrm>
        </p:grpSpPr>
        <p:sp>
          <p:nvSpPr>
            <p:cNvPr id="17" name="Figura a mano libera 16"/>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8" name="Figura a mano libera 17"/>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9" name="Segnaposto numero diapositiva 18"/>
          <p:cNvSpPr>
            <a:spLocks noGrp="1"/>
          </p:cNvSpPr>
          <p:nvPr>
            <p:ph type="sldNum" sz="quarter" idx="12"/>
          </p:nvPr>
        </p:nvSpPr>
        <p:spPr/>
        <p:txBody>
          <a:bodyPr/>
          <a:lstStyle/>
          <a:p>
            <a:fld id="{8180207A-DDD6-447D-82E4-1722B955657B}" type="slidenum">
              <a:rPr lang="it-IT" smtClean="0"/>
              <a:pPr/>
              <a:t>30</a:t>
            </a:fld>
            <a:endParaRPr lang="it-IT"/>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6816" y="3492291"/>
            <a:ext cx="3672408" cy="2961045"/>
          </a:xfrm>
        </p:spPr>
        <p:txBody>
          <a:bodyPr>
            <a:noAutofit/>
          </a:bodyPr>
          <a:lstStyle/>
          <a:p>
            <a:pPr marL="0" indent="0">
              <a:lnSpc>
                <a:spcPts val="3100"/>
              </a:lnSpc>
              <a:spcBef>
                <a:spcPts val="0"/>
              </a:spcBef>
              <a:buNone/>
            </a:pPr>
            <a:r>
              <a:rPr lang="it-IT" sz="2800" dirty="0" smtClean="0">
                <a:solidFill>
                  <a:srgbClr val="C00000"/>
                </a:solidFill>
                <a:latin typeface="Agency FB" pitchFamily="34" charset="0"/>
              </a:rPr>
              <a:t>Utilizza gli strumenti di conoscenza per comprendere se stesso e gli altri, per riconoscere le diverse identità, le tradizioni culturali e religiose, in un’ottica di dialogo e di rispetto reciproco.</a:t>
            </a:r>
            <a:endParaRPr lang="it-IT" sz="2800" dirty="0">
              <a:solidFill>
                <a:srgbClr val="C00000"/>
              </a:solidFill>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7" name="Rettangolo 6"/>
          <p:cNvSpPr/>
          <p:nvPr/>
        </p:nvSpPr>
        <p:spPr>
          <a:xfrm>
            <a:off x="4283968" y="3555583"/>
            <a:ext cx="4680520" cy="2875146"/>
          </a:xfrm>
          <a:prstGeom prst="rect">
            <a:avLst/>
          </a:prstGeom>
        </p:spPr>
        <p:txBody>
          <a:bodyPr wrap="square">
            <a:spAutoFit/>
          </a:bodyPr>
          <a:lstStyle/>
          <a:p>
            <a:pPr>
              <a:lnSpc>
                <a:spcPts val="3100"/>
              </a:lnSpc>
            </a:pPr>
            <a:r>
              <a:rPr lang="it-IT" sz="2800" dirty="0" smtClean="0">
                <a:solidFill>
                  <a:srgbClr val="C00000"/>
                </a:solidFill>
                <a:latin typeface="Agency FB" pitchFamily="34" charset="0"/>
              </a:rPr>
              <a:t>Utilizza gli strumenti di conoscenza per comprendere se stesso e gli altri, per riconoscere ed apprezzare le diverse identità, le tradizioni culturali e religiose, in un’ottica di dialogo e di rispetto reciproco. </a:t>
            </a:r>
            <a:r>
              <a:rPr lang="it-IT" sz="2800" dirty="0" smtClean="0">
                <a:latin typeface="Agency FB" pitchFamily="34" charset="0"/>
              </a:rPr>
              <a:t>Interpreta i sistemi simbolici e culturali della società.</a:t>
            </a:r>
            <a:endParaRPr lang="it-IT" sz="2800" dirty="0">
              <a:solidFill>
                <a:srgbClr val="212911"/>
              </a:solidFill>
              <a:latin typeface="Agency FB" pitchFamily="34" charset="0"/>
            </a:endParaRPr>
          </a:p>
        </p:txBody>
      </p:sp>
      <p:sp>
        <p:nvSpPr>
          <p:cNvPr id="10" name="Rettangolo 9"/>
          <p:cNvSpPr/>
          <p:nvPr/>
        </p:nvSpPr>
        <p:spPr>
          <a:xfrm>
            <a:off x="86816" y="1268760"/>
            <a:ext cx="7632848" cy="523220"/>
          </a:xfrm>
          <a:prstGeom prst="rect">
            <a:avLst/>
          </a:prstGeom>
        </p:spPr>
        <p:txBody>
          <a:bodyPr wrap="square">
            <a:spAutoFit/>
          </a:bodyPr>
          <a:lstStyle/>
          <a:p>
            <a:r>
              <a:rPr lang="it-IT" sz="2800" dirty="0" smtClean="0">
                <a:solidFill>
                  <a:srgbClr val="C00000"/>
                </a:solidFill>
                <a:latin typeface="Agency FB" pitchFamily="34" charset="0"/>
                <a:ea typeface="Calibri"/>
                <a:cs typeface="Times New Roman"/>
              </a:rPr>
              <a:t>Settimo profilo: </a:t>
            </a:r>
            <a:r>
              <a:rPr lang="it-IT" sz="2800" b="1" dirty="0" smtClean="0">
                <a:solidFill>
                  <a:srgbClr val="C00000"/>
                </a:solidFill>
                <a:latin typeface="Agency FB" pitchFamily="34" charset="0"/>
              </a:rPr>
              <a:t>Consapevolezza ed espressione culturale</a:t>
            </a:r>
            <a:endParaRPr lang="it-IT" sz="2800" b="1" dirty="0">
              <a:solidFill>
                <a:srgbClr val="C00000"/>
              </a:solidFill>
              <a:latin typeface="Agency FB" pitchFamily="34" charset="0"/>
              <a:ea typeface="Calibri"/>
              <a:cs typeface="Times New Roman"/>
            </a:endParaRPr>
          </a:p>
        </p:txBody>
      </p:sp>
      <p:sp>
        <p:nvSpPr>
          <p:cNvPr id="12" name="Titolo 1"/>
          <p:cNvSpPr>
            <a:spLocks noGrp="1"/>
          </p:cNvSpPr>
          <p:nvPr>
            <p:ph type="title"/>
          </p:nvPr>
        </p:nvSpPr>
        <p:spPr>
          <a:xfrm>
            <a:off x="86816"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sp>
        <p:nvSpPr>
          <p:cNvPr id="13" name="CasellaDiTesto 12"/>
          <p:cNvSpPr txBox="1"/>
          <p:nvPr/>
        </p:nvSpPr>
        <p:spPr>
          <a:xfrm>
            <a:off x="509159" y="2987662"/>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pic>
        <p:nvPicPr>
          <p:cNvPr id="14" name="Picture 2" descr="http://www.icaltavilla.gov.it/sito/images/articoli/scuola_primaria.jpg"/>
          <p:cNvPicPr>
            <a:picLocks noChangeAspect="1" noChangeArrowheads="1"/>
          </p:cNvPicPr>
          <p:nvPr/>
        </p:nvPicPr>
        <p:blipFill>
          <a:blip r:embed="rId2" cstate="print"/>
          <a:srcRect/>
          <a:stretch>
            <a:fillRect/>
          </a:stretch>
        </p:blipFill>
        <p:spPr bwMode="auto">
          <a:xfrm>
            <a:off x="149119" y="1988841"/>
            <a:ext cx="2448272" cy="1440160"/>
          </a:xfrm>
          <a:prstGeom prst="rect">
            <a:avLst/>
          </a:prstGeom>
          <a:noFill/>
        </p:spPr>
      </p:pic>
      <p:pic>
        <p:nvPicPr>
          <p:cNvPr id="15" name="Picture 4" descr="http://allegati.po-net.prato.it/dl/20101104120134249/bimbiritrov.jpg"/>
          <p:cNvPicPr>
            <a:picLocks noChangeAspect="1" noChangeArrowheads="1"/>
          </p:cNvPicPr>
          <p:nvPr/>
        </p:nvPicPr>
        <p:blipFill>
          <a:blip r:embed="rId3" cstate="print"/>
          <a:srcRect/>
          <a:stretch>
            <a:fillRect/>
          </a:stretch>
        </p:blipFill>
        <p:spPr bwMode="auto">
          <a:xfrm>
            <a:off x="5117671" y="1988840"/>
            <a:ext cx="2818536" cy="1512169"/>
          </a:xfrm>
          <a:prstGeom prst="rect">
            <a:avLst/>
          </a:prstGeom>
          <a:noFill/>
        </p:spPr>
      </p:pic>
      <p:grpSp>
        <p:nvGrpSpPr>
          <p:cNvPr id="16" name="Gruppo 15"/>
          <p:cNvGrpSpPr/>
          <p:nvPr/>
        </p:nvGrpSpPr>
        <p:grpSpPr>
          <a:xfrm>
            <a:off x="4397591" y="2492897"/>
            <a:ext cx="4278865" cy="516194"/>
            <a:chOff x="3995936" y="2564904"/>
            <a:chExt cx="4278865" cy="516194"/>
          </a:xfrm>
        </p:grpSpPr>
        <p:sp>
          <p:nvSpPr>
            <p:cNvPr id="17" name="Figura a mano libera 16"/>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8" name="Figura a mano libera 17"/>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9" name="Segnaposto numero diapositiva 18"/>
          <p:cNvSpPr>
            <a:spLocks noGrp="1"/>
          </p:cNvSpPr>
          <p:nvPr>
            <p:ph type="sldNum" sz="quarter" idx="12"/>
          </p:nvPr>
        </p:nvSpPr>
        <p:spPr/>
        <p:txBody>
          <a:bodyPr/>
          <a:lstStyle/>
          <a:p>
            <a:fld id="{8180207A-DDD6-447D-82E4-1722B955657B}" type="slidenum">
              <a:rPr lang="it-IT" smtClean="0"/>
              <a:pPr/>
              <a:t>31</a:t>
            </a:fld>
            <a:endParaRPr lang="it-IT"/>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8824" y="4068355"/>
            <a:ext cx="4104456" cy="2024941"/>
          </a:xfrm>
        </p:spPr>
        <p:txBody>
          <a:bodyPr>
            <a:noAutofit/>
          </a:bodyPr>
          <a:lstStyle/>
          <a:p>
            <a:pPr marL="0" indent="0">
              <a:lnSpc>
                <a:spcPts val="3100"/>
              </a:lnSpc>
              <a:spcBef>
                <a:spcPts val="0"/>
              </a:spcBef>
              <a:buNone/>
            </a:pPr>
            <a:r>
              <a:rPr lang="it-IT" sz="2800" dirty="0" smtClean="0">
                <a:solidFill>
                  <a:srgbClr val="C00000"/>
                </a:solidFill>
                <a:latin typeface="Agency FB" pitchFamily="34" charset="0"/>
              </a:rPr>
              <a:t>In relazione alle proprie potenzialità e al proprio talento si esprime in ambiti  motorio,  artistico e musicale che gli sono congeniali.</a:t>
            </a:r>
            <a:endParaRPr lang="it-IT" sz="2800" dirty="0">
              <a:solidFill>
                <a:srgbClr val="C00000"/>
              </a:solidFill>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7" name="Rettangolo 6"/>
          <p:cNvSpPr/>
          <p:nvPr/>
        </p:nvSpPr>
        <p:spPr>
          <a:xfrm>
            <a:off x="4788024" y="4068355"/>
            <a:ext cx="3960440" cy="2080057"/>
          </a:xfrm>
          <a:prstGeom prst="rect">
            <a:avLst/>
          </a:prstGeom>
        </p:spPr>
        <p:txBody>
          <a:bodyPr wrap="square">
            <a:spAutoFit/>
          </a:bodyPr>
          <a:lstStyle/>
          <a:p>
            <a:pPr>
              <a:lnSpc>
                <a:spcPts val="3100"/>
              </a:lnSpc>
            </a:pPr>
            <a:r>
              <a:rPr lang="it-IT" sz="2800" dirty="0" smtClean="0">
                <a:solidFill>
                  <a:srgbClr val="C00000"/>
                </a:solidFill>
                <a:latin typeface="Agency FB" pitchFamily="34" charset="0"/>
              </a:rPr>
              <a:t>In relazione alle proprie potenzialità e al proprio talento si esprime in ambiti motori,  artistici e musicali che gli sono congeniali.</a:t>
            </a:r>
            <a:endParaRPr lang="it-IT" sz="2800" dirty="0">
              <a:solidFill>
                <a:srgbClr val="C00000"/>
              </a:solidFill>
              <a:latin typeface="Agency FB" pitchFamily="34" charset="0"/>
            </a:endParaRPr>
          </a:p>
        </p:txBody>
      </p:sp>
      <p:sp>
        <p:nvSpPr>
          <p:cNvPr id="10" name="Rettangolo 9"/>
          <p:cNvSpPr/>
          <p:nvPr/>
        </p:nvSpPr>
        <p:spPr>
          <a:xfrm>
            <a:off x="158824" y="1340768"/>
            <a:ext cx="7632848" cy="523220"/>
          </a:xfrm>
          <a:prstGeom prst="rect">
            <a:avLst/>
          </a:prstGeom>
        </p:spPr>
        <p:txBody>
          <a:bodyPr wrap="square">
            <a:spAutoFit/>
          </a:bodyPr>
          <a:lstStyle/>
          <a:p>
            <a:r>
              <a:rPr lang="it-IT" sz="2800" dirty="0" smtClean="0">
                <a:solidFill>
                  <a:srgbClr val="C00000"/>
                </a:solidFill>
                <a:latin typeface="Agency FB" pitchFamily="34" charset="0"/>
                <a:ea typeface="Calibri"/>
                <a:cs typeface="Times New Roman"/>
              </a:rPr>
              <a:t>Ottavo profilo: </a:t>
            </a:r>
            <a:r>
              <a:rPr lang="it-IT" sz="2800" b="1" dirty="0" smtClean="0">
                <a:solidFill>
                  <a:srgbClr val="C00000"/>
                </a:solidFill>
                <a:latin typeface="Agency FB" pitchFamily="34" charset="0"/>
              </a:rPr>
              <a:t>Consapevolezza ed espressione culturale</a:t>
            </a:r>
            <a:endParaRPr lang="it-IT" sz="2800" b="1" dirty="0">
              <a:solidFill>
                <a:srgbClr val="C00000"/>
              </a:solidFill>
              <a:latin typeface="Agency FB" pitchFamily="34" charset="0"/>
              <a:ea typeface="Calibri"/>
              <a:cs typeface="Times New Roman"/>
            </a:endParaRPr>
          </a:p>
        </p:txBody>
      </p:sp>
      <p:sp>
        <p:nvSpPr>
          <p:cNvPr id="12" name="Titolo 1"/>
          <p:cNvSpPr>
            <a:spLocks noGrp="1"/>
          </p:cNvSpPr>
          <p:nvPr>
            <p:ph type="title"/>
          </p:nvPr>
        </p:nvSpPr>
        <p:spPr>
          <a:xfrm>
            <a:off x="158824"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sp>
        <p:nvSpPr>
          <p:cNvPr id="13" name="CasellaDiTesto 12"/>
          <p:cNvSpPr txBox="1"/>
          <p:nvPr/>
        </p:nvSpPr>
        <p:spPr>
          <a:xfrm>
            <a:off x="509159" y="3491718"/>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pic>
        <p:nvPicPr>
          <p:cNvPr id="14" name="Picture 2" descr="http://www.icaltavilla.gov.it/sito/images/articoli/scuola_primaria.jpg"/>
          <p:cNvPicPr>
            <a:picLocks noChangeAspect="1" noChangeArrowheads="1"/>
          </p:cNvPicPr>
          <p:nvPr/>
        </p:nvPicPr>
        <p:blipFill>
          <a:blip r:embed="rId2" cstate="print"/>
          <a:srcRect/>
          <a:stretch>
            <a:fillRect/>
          </a:stretch>
        </p:blipFill>
        <p:spPr bwMode="auto">
          <a:xfrm>
            <a:off x="149119" y="2492897"/>
            <a:ext cx="2448272" cy="1440160"/>
          </a:xfrm>
          <a:prstGeom prst="rect">
            <a:avLst/>
          </a:prstGeom>
          <a:noFill/>
        </p:spPr>
      </p:pic>
      <p:pic>
        <p:nvPicPr>
          <p:cNvPr id="15" name="Picture 4" descr="http://allegati.po-net.prato.it/dl/20101104120134249/bimbiritrov.jpg"/>
          <p:cNvPicPr>
            <a:picLocks noChangeAspect="1" noChangeArrowheads="1"/>
          </p:cNvPicPr>
          <p:nvPr/>
        </p:nvPicPr>
        <p:blipFill>
          <a:blip r:embed="rId3" cstate="print"/>
          <a:srcRect/>
          <a:stretch>
            <a:fillRect/>
          </a:stretch>
        </p:blipFill>
        <p:spPr bwMode="auto">
          <a:xfrm>
            <a:off x="5117671" y="2492896"/>
            <a:ext cx="2818536" cy="1512169"/>
          </a:xfrm>
          <a:prstGeom prst="rect">
            <a:avLst/>
          </a:prstGeom>
          <a:noFill/>
        </p:spPr>
      </p:pic>
      <p:grpSp>
        <p:nvGrpSpPr>
          <p:cNvPr id="16" name="Gruppo 15"/>
          <p:cNvGrpSpPr/>
          <p:nvPr/>
        </p:nvGrpSpPr>
        <p:grpSpPr>
          <a:xfrm>
            <a:off x="4397591" y="2996953"/>
            <a:ext cx="4278865" cy="516194"/>
            <a:chOff x="3995936" y="2564904"/>
            <a:chExt cx="4278865" cy="516194"/>
          </a:xfrm>
        </p:grpSpPr>
        <p:sp>
          <p:nvSpPr>
            <p:cNvPr id="17" name="Figura a mano libera 16"/>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8" name="Figura a mano libera 17"/>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9" name="Segnaposto numero diapositiva 18"/>
          <p:cNvSpPr>
            <a:spLocks noGrp="1"/>
          </p:cNvSpPr>
          <p:nvPr>
            <p:ph type="sldNum" sz="quarter" idx="12"/>
          </p:nvPr>
        </p:nvSpPr>
        <p:spPr/>
        <p:txBody>
          <a:bodyPr/>
          <a:lstStyle/>
          <a:p>
            <a:fld id="{8180207A-DDD6-447D-82E4-1722B955657B}" type="slidenum">
              <a:rPr lang="it-IT" smtClean="0"/>
              <a:pPr/>
              <a:t>32</a:t>
            </a:fld>
            <a:endParaRPr lang="it-IT"/>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4140363"/>
            <a:ext cx="2483768" cy="3609117"/>
          </a:xfrm>
        </p:spPr>
        <p:txBody>
          <a:bodyPr>
            <a:noAutofit/>
          </a:bodyPr>
          <a:lstStyle/>
          <a:p>
            <a:pPr marL="0" indent="0">
              <a:lnSpc>
                <a:spcPts val="3100"/>
              </a:lnSpc>
              <a:spcBef>
                <a:spcPts val="0"/>
              </a:spcBef>
              <a:buNone/>
            </a:pPr>
            <a:r>
              <a:rPr lang="it-IT" sz="2800" dirty="0" smtClean="0">
                <a:solidFill>
                  <a:srgbClr val="C00000"/>
                </a:solidFill>
                <a:latin typeface="Agency FB" pitchFamily="34" charset="0"/>
              </a:rPr>
              <a:t>Dimostra originalità e spirito di iniziativa. </a:t>
            </a:r>
            <a:r>
              <a:rPr lang="it-IT" sz="2800" dirty="0" smtClean="0">
                <a:latin typeface="Agency FB" pitchFamily="34" charset="0"/>
              </a:rPr>
              <a:t>È in grado di realizzare semplici progetti.</a:t>
            </a:r>
            <a:endParaRPr lang="it-IT" sz="2800" dirty="0">
              <a:solidFill>
                <a:srgbClr val="990033"/>
              </a:solidFill>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7" name="Rettangolo 6"/>
          <p:cNvSpPr/>
          <p:nvPr/>
        </p:nvSpPr>
        <p:spPr>
          <a:xfrm>
            <a:off x="2843808" y="4140363"/>
            <a:ext cx="6300192" cy="2246769"/>
          </a:xfrm>
          <a:prstGeom prst="rect">
            <a:avLst/>
          </a:prstGeom>
        </p:spPr>
        <p:txBody>
          <a:bodyPr wrap="square">
            <a:spAutoFit/>
          </a:bodyPr>
          <a:lstStyle/>
          <a:p>
            <a:r>
              <a:rPr lang="it-IT" sz="2800" dirty="0" smtClean="0">
                <a:solidFill>
                  <a:srgbClr val="C00000"/>
                </a:solidFill>
                <a:latin typeface="Agency FB" pitchFamily="34" charset="0"/>
              </a:rPr>
              <a:t>Dimostra originalità e spirito di iniziativa</a:t>
            </a:r>
            <a:r>
              <a:rPr lang="it-IT" sz="2800" dirty="0" smtClean="0">
                <a:solidFill>
                  <a:srgbClr val="990033"/>
                </a:solidFill>
                <a:latin typeface="Agency FB" pitchFamily="34" charset="0"/>
              </a:rPr>
              <a:t>. </a:t>
            </a:r>
            <a:r>
              <a:rPr lang="it-IT" sz="2800" dirty="0" smtClean="0">
                <a:latin typeface="Agency FB" pitchFamily="34" charset="0"/>
              </a:rPr>
              <a:t>Si assume le proprie responsabilità, chiede aiuto quando si trova in difficoltà e sa fornire aiuto a chi lo chiede.</a:t>
            </a:r>
          </a:p>
          <a:p>
            <a:r>
              <a:rPr lang="it-IT" sz="2800" dirty="0" smtClean="0">
                <a:latin typeface="Agency FB" pitchFamily="34" charset="0"/>
              </a:rPr>
              <a:t>È disposto ad analizzare se stesso e a misurarsi con le novità e gli imprevisti.</a:t>
            </a:r>
            <a:endParaRPr lang="it-IT" sz="2800" dirty="0">
              <a:solidFill>
                <a:srgbClr val="990033"/>
              </a:solidFill>
              <a:latin typeface="Agency FB" pitchFamily="34" charset="0"/>
            </a:endParaRPr>
          </a:p>
        </p:txBody>
      </p:sp>
      <p:sp>
        <p:nvSpPr>
          <p:cNvPr id="10" name="Rettangolo 9"/>
          <p:cNvSpPr/>
          <p:nvPr/>
        </p:nvSpPr>
        <p:spPr>
          <a:xfrm>
            <a:off x="0" y="1124744"/>
            <a:ext cx="7632848" cy="954107"/>
          </a:xfrm>
          <a:prstGeom prst="rect">
            <a:avLst/>
          </a:prstGeom>
        </p:spPr>
        <p:txBody>
          <a:bodyPr wrap="square">
            <a:spAutoFit/>
          </a:bodyPr>
          <a:lstStyle/>
          <a:p>
            <a:pPr marL="1887538" indent="-1887538">
              <a:tabLst>
                <a:tab pos="1887538" algn="l"/>
              </a:tabLst>
            </a:pPr>
            <a:r>
              <a:rPr lang="it-IT" sz="2800" dirty="0" smtClean="0">
                <a:solidFill>
                  <a:srgbClr val="C00000"/>
                </a:solidFill>
                <a:latin typeface="Agency FB" pitchFamily="34" charset="0"/>
                <a:ea typeface="Calibri"/>
                <a:cs typeface="Times New Roman"/>
              </a:rPr>
              <a:t>Nono  profilo: 	</a:t>
            </a:r>
            <a:r>
              <a:rPr lang="it-IT" sz="2800" b="1" dirty="0" smtClean="0">
                <a:solidFill>
                  <a:srgbClr val="C00000"/>
                </a:solidFill>
                <a:latin typeface="Agency FB" pitchFamily="34" charset="0"/>
              </a:rPr>
              <a:t>Spirito di iniziativa e imprenditorialità</a:t>
            </a:r>
          </a:p>
          <a:p>
            <a:pPr marL="1976438" indent="-1976438">
              <a:tabLst>
                <a:tab pos="1887538" algn="l"/>
              </a:tabLst>
            </a:pPr>
            <a:r>
              <a:rPr lang="it-IT" sz="2800" b="1" dirty="0" smtClean="0">
                <a:solidFill>
                  <a:srgbClr val="C00000"/>
                </a:solidFill>
                <a:latin typeface="Agency FB" pitchFamily="34" charset="0"/>
              </a:rPr>
              <a:t>	</a:t>
            </a:r>
            <a:r>
              <a:rPr lang="it-IT" sz="2800" b="1" dirty="0" smtClean="0">
                <a:solidFill>
                  <a:schemeClr val="tx1">
                    <a:lumMod val="65000"/>
                    <a:lumOff val="35000"/>
                  </a:schemeClr>
                </a:solidFill>
                <a:latin typeface="Agency FB" pitchFamily="34" charset="0"/>
              </a:rPr>
              <a:t>Competenze sociali e civiche</a:t>
            </a:r>
          </a:p>
        </p:txBody>
      </p:sp>
      <p:sp>
        <p:nvSpPr>
          <p:cNvPr id="12" name="Titolo 1"/>
          <p:cNvSpPr>
            <a:spLocks noGrp="1"/>
          </p:cNvSpPr>
          <p:nvPr>
            <p:ph type="title"/>
          </p:nvPr>
        </p:nvSpPr>
        <p:spPr>
          <a:xfrm>
            <a:off x="0"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sp>
        <p:nvSpPr>
          <p:cNvPr id="13" name="CasellaDiTesto 12"/>
          <p:cNvSpPr txBox="1"/>
          <p:nvPr/>
        </p:nvSpPr>
        <p:spPr>
          <a:xfrm>
            <a:off x="509159" y="3491718"/>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pic>
        <p:nvPicPr>
          <p:cNvPr id="14" name="Picture 2" descr="http://www.icaltavilla.gov.it/sito/images/articoli/scuola_primaria.jpg"/>
          <p:cNvPicPr>
            <a:picLocks noChangeAspect="1" noChangeArrowheads="1"/>
          </p:cNvPicPr>
          <p:nvPr/>
        </p:nvPicPr>
        <p:blipFill>
          <a:blip r:embed="rId2" cstate="print"/>
          <a:srcRect/>
          <a:stretch>
            <a:fillRect/>
          </a:stretch>
        </p:blipFill>
        <p:spPr bwMode="auto">
          <a:xfrm>
            <a:off x="149119" y="2636912"/>
            <a:ext cx="2448272" cy="1440160"/>
          </a:xfrm>
          <a:prstGeom prst="rect">
            <a:avLst/>
          </a:prstGeom>
          <a:noFill/>
        </p:spPr>
      </p:pic>
      <p:pic>
        <p:nvPicPr>
          <p:cNvPr id="15" name="Picture 4" descr="http://allegati.po-net.prato.it/dl/20101104120134249/bimbiritrov.jpg"/>
          <p:cNvPicPr>
            <a:picLocks noChangeAspect="1" noChangeArrowheads="1"/>
          </p:cNvPicPr>
          <p:nvPr/>
        </p:nvPicPr>
        <p:blipFill>
          <a:blip r:embed="rId3" cstate="print"/>
          <a:srcRect/>
          <a:stretch>
            <a:fillRect/>
          </a:stretch>
        </p:blipFill>
        <p:spPr bwMode="auto">
          <a:xfrm>
            <a:off x="4427984" y="2636911"/>
            <a:ext cx="2818536" cy="1512169"/>
          </a:xfrm>
          <a:prstGeom prst="rect">
            <a:avLst/>
          </a:prstGeom>
          <a:noFill/>
        </p:spPr>
      </p:pic>
      <p:grpSp>
        <p:nvGrpSpPr>
          <p:cNvPr id="16" name="Gruppo 15"/>
          <p:cNvGrpSpPr/>
          <p:nvPr/>
        </p:nvGrpSpPr>
        <p:grpSpPr>
          <a:xfrm>
            <a:off x="3707904" y="3140968"/>
            <a:ext cx="4278865" cy="516194"/>
            <a:chOff x="3995936" y="2564904"/>
            <a:chExt cx="4278865" cy="516194"/>
          </a:xfrm>
        </p:grpSpPr>
        <p:sp>
          <p:nvSpPr>
            <p:cNvPr id="17" name="Figura a mano libera 16"/>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8" name="Figura a mano libera 17"/>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9" name="Segnaposto numero diapositiva 18"/>
          <p:cNvSpPr>
            <a:spLocks noGrp="1"/>
          </p:cNvSpPr>
          <p:nvPr>
            <p:ph type="sldNum" sz="quarter" idx="12"/>
          </p:nvPr>
        </p:nvSpPr>
        <p:spPr/>
        <p:txBody>
          <a:bodyPr/>
          <a:lstStyle/>
          <a:p>
            <a:fld id="{8180207A-DDD6-447D-82E4-1722B955657B}" type="slidenum">
              <a:rPr lang="it-IT" smtClean="0"/>
              <a:pPr/>
              <a:t>33</a:t>
            </a:fld>
            <a:endParaRPr lang="it-IT"/>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708315"/>
            <a:ext cx="3995936" cy="2961045"/>
          </a:xfrm>
        </p:spPr>
        <p:txBody>
          <a:bodyPr>
            <a:noAutofit/>
          </a:bodyPr>
          <a:lstStyle/>
          <a:p>
            <a:pPr>
              <a:spcBef>
                <a:spcPts val="0"/>
              </a:spcBef>
              <a:spcAft>
                <a:spcPts val="600"/>
              </a:spcAft>
            </a:pPr>
            <a:r>
              <a:rPr lang="it-IT" sz="2800" dirty="0" smtClean="0">
                <a:solidFill>
                  <a:srgbClr val="C00000"/>
                </a:solidFill>
                <a:latin typeface="Agency FB" pitchFamily="34" charset="0"/>
              </a:rPr>
              <a:t>Ha consapevolezza delle proprie potenzialità e dei propri limiti.</a:t>
            </a:r>
          </a:p>
          <a:p>
            <a:pPr>
              <a:spcBef>
                <a:spcPts val="0"/>
              </a:spcBef>
              <a:spcAft>
                <a:spcPts val="600"/>
              </a:spcAft>
            </a:pPr>
            <a:r>
              <a:rPr lang="it-IT" sz="2800" dirty="0" smtClean="0">
                <a:solidFill>
                  <a:srgbClr val="C00000"/>
                </a:solidFill>
                <a:latin typeface="Agency FB" pitchFamily="34" charset="0"/>
              </a:rPr>
              <a:t>Si impegna per portare a compimento il lavoro iniziato da solo o insieme ad altri..</a:t>
            </a:r>
            <a:endParaRPr lang="it-IT" sz="2800" dirty="0">
              <a:solidFill>
                <a:srgbClr val="C00000"/>
              </a:solidFill>
              <a:latin typeface="Agency FB" pitchFamily="34" charset="0"/>
            </a:endParaRPr>
          </a:p>
        </p:txBody>
      </p:sp>
      <p:sp>
        <p:nvSpPr>
          <p:cNvPr id="4" name="Segnaposto data 3"/>
          <p:cNvSpPr>
            <a:spLocks noGrp="1"/>
          </p:cNvSpPr>
          <p:nvPr>
            <p:ph type="dt" sz="half" idx="10"/>
          </p:nvPr>
        </p:nvSpPr>
        <p:spPr>
          <a:xfrm>
            <a:off x="457200" y="6520259"/>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sp>
        <p:nvSpPr>
          <p:cNvPr id="7" name="Rettangolo 6"/>
          <p:cNvSpPr/>
          <p:nvPr/>
        </p:nvSpPr>
        <p:spPr>
          <a:xfrm>
            <a:off x="4211960" y="3636308"/>
            <a:ext cx="4932040" cy="2831544"/>
          </a:xfrm>
          <a:prstGeom prst="rect">
            <a:avLst/>
          </a:prstGeom>
        </p:spPr>
        <p:txBody>
          <a:bodyPr wrap="square">
            <a:spAutoFit/>
          </a:bodyPr>
          <a:lstStyle/>
          <a:p>
            <a:pPr marL="176213" indent="-176213">
              <a:spcAft>
                <a:spcPts val="600"/>
              </a:spcAft>
              <a:buFont typeface="Arial" pitchFamily="34" charset="0"/>
              <a:buChar char="•"/>
            </a:pPr>
            <a:r>
              <a:rPr lang="it-IT" sz="2800" dirty="0" smtClean="0">
                <a:solidFill>
                  <a:srgbClr val="C00000"/>
                </a:solidFill>
                <a:latin typeface="Agency FB" pitchFamily="34" charset="0"/>
              </a:rPr>
              <a:t>Ha consapevolezza delle proprie potenzialità e dei propri limiti.</a:t>
            </a:r>
          </a:p>
          <a:p>
            <a:pPr marL="176213" indent="-176213">
              <a:spcAft>
                <a:spcPts val="600"/>
              </a:spcAft>
              <a:buFont typeface="Arial" pitchFamily="34" charset="0"/>
              <a:buChar char="•"/>
            </a:pPr>
            <a:r>
              <a:rPr lang="it-IT" sz="2800" dirty="0" smtClean="0">
                <a:latin typeface="Agency FB" pitchFamily="34" charset="0"/>
              </a:rPr>
              <a:t>Orienta le proprie scelte in modo consapevole.</a:t>
            </a:r>
          </a:p>
          <a:p>
            <a:pPr marL="176213" indent="-176213">
              <a:spcAft>
                <a:spcPts val="600"/>
              </a:spcAft>
              <a:buFont typeface="Arial" pitchFamily="34" charset="0"/>
              <a:buChar char="•"/>
            </a:pPr>
            <a:r>
              <a:rPr lang="it-IT" sz="2800" dirty="0" smtClean="0">
                <a:solidFill>
                  <a:srgbClr val="C00000"/>
                </a:solidFill>
                <a:latin typeface="Agency FB" pitchFamily="34" charset="0"/>
              </a:rPr>
              <a:t>Si impegna per portare a compimento il lavoro iniziato da solo o insieme ad altri.</a:t>
            </a:r>
            <a:endParaRPr lang="it-IT" sz="2800" dirty="0">
              <a:solidFill>
                <a:srgbClr val="C00000"/>
              </a:solidFill>
              <a:latin typeface="Agency FB" pitchFamily="34" charset="0"/>
            </a:endParaRPr>
          </a:p>
        </p:txBody>
      </p:sp>
      <p:sp>
        <p:nvSpPr>
          <p:cNvPr id="10" name="Rettangolo 9"/>
          <p:cNvSpPr/>
          <p:nvPr/>
        </p:nvSpPr>
        <p:spPr>
          <a:xfrm>
            <a:off x="0" y="1268760"/>
            <a:ext cx="7632848" cy="523220"/>
          </a:xfrm>
          <a:prstGeom prst="rect">
            <a:avLst/>
          </a:prstGeom>
        </p:spPr>
        <p:txBody>
          <a:bodyPr wrap="square">
            <a:spAutoFit/>
          </a:bodyPr>
          <a:lstStyle/>
          <a:p>
            <a:pPr marL="1341438" indent="-1341438">
              <a:tabLst>
                <a:tab pos="1341438" algn="l"/>
              </a:tabLst>
            </a:pPr>
            <a:r>
              <a:rPr lang="it-IT" sz="2800" dirty="0" smtClean="0">
                <a:solidFill>
                  <a:srgbClr val="C00000"/>
                </a:solidFill>
                <a:latin typeface="Agency FB" pitchFamily="34" charset="0"/>
                <a:ea typeface="Calibri"/>
                <a:cs typeface="Times New Roman"/>
              </a:rPr>
              <a:t>Decimo profilo: 	</a:t>
            </a:r>
            <a:r>
              <a:rPr lang="it-IT" sz="2800" b="1" dirty="0" smtClean="0">
                <a:solidFill>
                  <a:srgbClr val="C00000"/>
                </a:solidFill>
                <a:latin typeface="Agency FB" pitchFamily="34" charset="0"/>
              </a:rPr>
              <a:t>Imparare ad imparare</a:t>
            </a:r>
          </a:p>
        </p:txBody>
      </p:sp>
      <p:sp>
        <p:nvSpPr>
          <p:cNvPr id="12" name="Titolo 1"/>
          <p:cNvSpPr>
            <a:spLocks noGrp="1"/>
          </p:cNvSpPr>
          <p:nvPr>
            <p:ph type="title"/>
          </p:nvPr>
        </p:nvSpPr>
        <p:spPr>
          <a:xfrm>
            <a:off x="0"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sp>
        <p:nvSpPr>
          <p:cNvPr id="13" name="CasellaDiTesto 12"/>
          <p:cNvSpPr txBox="1"/>
          <p:nvPr/>
        </p:nvSpPr>
        <p:spPr>
          <a:xfrm>
            <a:off x="509159" y="3131678"/>
            <a:ext cx="861133" cy="369332"/>
          </a:xfrm>
          <a:prstGeom prst="rect">
            <a:avLst/>
          </a:prstGeom>
          <a:noFill/>
        </p:spPr>
        <p:txBody>
          <a:bodyPr wrap="none" rtlCol="0">
            <a:spAutoFit/>
          </a:bodyPr>
          <a:lstStyle/>
          <a:p>
            <a:r>
              <a:rPr lang="it-IT" dirty="0" smtClean="0">
                <a:latin typeface="Agency FB" pitchFamily="34" charset="0"/>
              </a:rPr>
              <a:t>Primaria </a:t>
            </a:r>
            <a:endParaRPr lang="it-IT" dirty="0">
              <a:latin typeface="Agency FB" pitchFamily="34" charset="0"/>
            </a:endParaRPr>
          </a:p>
        </p:txBody>
      </p:sp>
      <p:pic>
        <p:nvPicPr>
          <p:cNvPr id="14" name="Picture 2" descr="http://www.icaltavilla.gov.it/sito/images/articoli/scuola_primaria.jpg"/>
          <p:cNvPicPr>
            <a:picLocks noChangeAspect="1" noChangeArrowheads="1"/>
          </p:cNvPicPr>
          <p:nvPr/>
        </p:nvPicPr>
        <p:blipFill>
          <a:blip r:embed="rId2" cstate="print"/>
          <a:srcRect/>
          <a:stretch>
            <a:fillRect/>
          </a:stretch>
        </p:blipFill>
        <p:spPr bwMode="auto">
          <a:xfrm>
            <a:off x="149119" y="2132857"/>
            <a:ext cx="2448272" cy="1440160"/>
          </a:xfrm>
          <a:prstGeom prst="rect">
            <a:avLst/>
          </a:prstGeom>
          <a:noFill/>
        </p:spPr>
      </p:pic>
      <p:pic>
        <p:nvPicPr>
          <p:cNvPr id="15" name="Picture 4" descr="http://allegati.po-net.prato.it/dl/20101104120134249/bimbiritrov.jpg"/>
          <p:cNvPicPr>
            <a:picLocks noChangeAspect="1" noChangeArrowheads="1"/>
          </p:cNvPicPr>
          <p:nvPr/>
        </p:nvPicPr>
        <p:blipFill>
          <a:blip r:embed="rId3" cstate="print"/>
          <a:srcRect/>
          <a:stretch>
            <a:fillRect/>
          </a:stretch>
        </p:blipFill>
        <p:spPr bwMode="auto">
          <a:xfrm>
            <a:off x="5117671" y="2132856"/>
            <a:ext cx="2818536" cy="1512169"/>
          </a:xfrm>
          <a:prstGeom prst="rect">
            <a:avLst/>
          </a:prstGeom>
          <a:noFill/>
        </p:spPr>
      </p:pic>
      <p:grpSp>
        <p:nvGrpSpPr>
          <p:cNvPr id="16" name="Gruppo 15"/>
          <p:cNvGrpSpPr/>
          <p:nvPr/>
        </p:nvGrpSpPr>
        <p:grpSpPr>
          <a:xfrm>
            <a:off x="4397591" y="2636913"/>
            <a:ext cx="4278865" cy="516194"/>
            <a:chOff x="3995936" y="2564904"/>
            <a:chExt cx="4278865" cy="516194"/>
          </a:xfrm>
        </p:grpSpPr>
        <p:sp>
          <p:nvSpPr>
            <p:cNvPr id="17" name="Figura a mano libera 16"/>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8" name="Figura a mano libera 17"/>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9" name="Segnaposto numero diapositiva 18"/>
          <p:cNvSpPr>
            <a:spLocks noGrp="1"/>
          </p:cNvSpPr>
          <p:nvPr>
            <p:ph type="sldNum" sz="quarter" idx="12"/>
          </p:nvPr>
        </p:nvSpPr>
        <p:spPr/>
        <p:txBody>
          <a:bodyPr/>
          <a:lstStyle/>
          <a:p>
            <a:fld id="{8180207A-DDD6-447D-82E4-1722B955657B}" type="slidenum">
              <a:rPr lang="it-IT" smtClean="0"/>
              <a:pPr/>
              <a:t>34</a:t>
            </a:fld>
            <a:endParaRPr lang="it-IT"/>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564299"/>
            <a:ext cx="5004048" cy="2961045"/>
          </a:xfrm>
        </p:spPr>
        <p:txBody>
          <a:bodyPr>
            <a:noAutofit/>
          </a:bodyPr>
          <a:lstStyle/>
          <a:p>
            <a:pPr>
              <a:spcBef>
                <a:spcPts val="0"/>
              </a:spcBef>
            </a:pPr>
            <a:r>
              <a:rPr lang="it-IT" sz="2800" dirty="0" smtClean="0">
                <a:solidFill>
                  <a:srgbClr val="C00000"/>
                </a:solidFill>
                <a:latin typeface="Agency FB" pitchFamily="34" charset="0"/>
              </a:rPr>
              <a:t>Rispetta le regole condivise, collabora con gli altri per la costruzione del bene comune.</a:t>
            </a:r>
          </a:p>
          <a:p>
            <a:pPr>
              <a:spcBef>
                <a:spcPts val="0"/>
              </a:spcBef>
            </a:pPr>
            <a:r>
              <a:rPr lang="it-IT" sz="2800" spc="-40" dirty="0" smtClean="0">
                <a:latin typeface="Agency FB" pitchFamily="34" charset="0"/>
              </a:rPr>
              <a:t>Si assume le proprie responsabilità e chiede aiuto quando si trova in difficoltà e sa fornire aiuto a chi lo chiede.</a:t>
            </a:r>
            <a:endParaRPr lang="it-IT" sz="2800" spc="-40" dirty="0">
              <a:solidFill>
                <a:srgbClr val="990033"/>
              </a:solidFill>
              <a:latin typeface="Agency FB" pitchFamily="34" charset="0"/>
            </a:endParaRPr>
          </a:p>
        </p:txBody>
      </p:sp>
      <p:sp>
        <p:nvSpPr>
          <p:cNvPr id="4" name="Segnaposto data 3"/>
          <p:cNvSpPr>
            <a:spLocks noGrp="1"/>
          </p:cNvSpPr>
          <p:nvPr>
            <p:ph type="dt" sz="half" idx="10"/>
          </p:nvPr>
        </p:nvSpPr>
        <p:spPr>
          <a:xfrm>
            <a:off x="457200" y="6448251"/>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448251"/>
            <a:ext cx="2895600" cy="365125"/>
          </a:xfrm>
        </p:spPr>
        <p:txBody>
          <a:bodyPr/>
          <a:lstStyle/>
          <a:p>
            <a:r>
              <a:rPr lang="it-IT" smtClean="0"/>
              <a:t>a cura di Mariella Spinosi</a:t>
            </a:r>
            <a:endParaRPr lang="it-IT"/>
          </a:p>
        </p:txBody>
      </p:sp>
      <p:sp>
        <p:nvSpPr>
          <p:cNvPr id="7" name="Rettangolo 6"/>
          <p:cNvSpPr/>
          <p:nvPr/>
        </p:nvSpPr>
        <p:spPr>
          <a:xfrm>
            <a:off x="5076056" y="3564299"/>
            <a:ext cx="3672408" cy="2677656"/>
          </a:xfrm>
          <a:prstGeom prst="rect">
            <a:avLst/>
          </a:prstGeom>
        </p:spPr>
        <p:txBody>
          <a:bodyPr wrap="square">
            <a:spAutoFit/>
          </a:bodyPr>
          <a:lstStyle/>
          <a:p>
            <a:pPr marL="176213" indent="-176213">
              <a:spcAft>
                <a:spcPts val="600"/>
              </a:spcAft>
              <a:buFont typeface="Arial" pitchFamily="34" charset="0"/>
              <a:buChar char="•"/>
            </a:pPr>
            <a:r>
              <a:rPr lang="it-IT" sz="2800" dirty="0" smtClean="0">
                <a:solidFill>
                  <a:srgbClr val="C00000"/>
                </a:solidFill>
                <a:latin typeface="Agency FB" pitchFamily="34" charset="0"/>
              </a:rPr>
              <a:t>Rispetta le regole condivise, collabora con gli altri per la costruzione del bene comune </a:t>
            </a:r>
            <a:r>
              <a:rPr lang="it-IT" sz="2800" dirty="0" smtClean="0">
                <a:latin typeface="Agency FB" pitchFamily="34" charset="0"/>
              </a:rPr>
              <a:t>esprimendo le proprie personali opinioni e sensibilità.</a:t>
            </a:r>
            <a:endParaRPr lang="it-IT" sz="2800" dirty="0">
              <a:solidFill>
                <a:srgbClr val="990033"/>
              </a:solidFill>
              <a:latin typeface="Agency FB" pitchFamily="34" charset="0"/>
            </a:endParaRPr>
          </a:p>
        </p:txBody>
      </p:sp>
      <p:sp>
        <p:nvSpPr>
          <p:cNvPr id="10" name="Rettangolo 9"/>
          <p:cNvSpPr/>
          <p:nvPr/>
        </p:nvSpPr>
        <p:spPr>
          <a:xfrm>
            <a:off x="35496" y="1340768"/>
            <a:ext cx="7632848" cy="523220"/>
          </a:xfrm>
          <a:prstGeom prst="rect">
            <a:avLst/>
          </a:prstGeom>
        </p:spPr>
        <p:txBody>
          <a:bodyPr wrap="square">
            <a:spAutoFit/>
          </a:bodyPr>
          <a:lstStyle/>
          <a:p>
            <a:pPr marL="1341438" indent="-1341438">
              <a:tabLst>
                <a:tab pos="811213" algn="l"/>
                <a:tab pos="987425" algn="l"/>
              </a:tabLst>
            </a:pPr>
            <a:r>
              <a:rPr lang="it-IT" sz="2800" dirty="0" smtClean="0">
                <a:solidFill>
                  <a:srgbClr val="C00000"/>
                </a:solidFill>
                <a:latin typeface="Agency FB" pitchFamily="34" charset="0"/>
                <a:ea typeface="Calibri"/>
                <a:cs typeface="Times New Roman"/>
              </a:rPr>
              <a:t>Undicesimo profilo: </a:t>
            </a:r>
            <a:r>
              <a:rPr lang="it-IT" sz="2800" b="1" dirty="0" smtClean="0">
                <a:solidFill>
                  <a:srgbClr val="C00000"/>
                </a:solidFill>
                <a:latin typeface="Agency FB" pitchFamily="34" charset="0"/>
              </a:rPr>
              <a:t>Competenze sociali e civiche</a:t>
            </a:r>
          </a:p>
        </p:txBody>
      </p:sp>
      <p:sp>
        <p:nvSpPr>
          <p:cNvPr id="14" name="Titolo 1"/>
          <p:cNvSpPr>
            <a:spLocks noGrp="1"/>
          </p:cNvSpPr>
          <p:nvPr>
            <p:ph type="title"/>
          </p:nvPr>
        </p:nvSpPr>
        <p:spPr>
          <a:xfrm>
            <a:off x="0"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pic>
        <p:nvPicPr>
          <p:cNvPr id="16" name="Picture 2" descr="http://www.icaltavilla.gov.it/sito/images/articoli/scuola_primaria.jpg"/>
          <p:cNvPicPr>
            <a:picLocks noChangeAspect="1" noChangeArrowheads="1"/>
          </p:cNvPicPr>
          <p:nvPr/>
        </p:nvPicPr>
        <p:blipFill>
          <a:blip r:embed="rId2" cstate="print"/>
          <a:srcRect/>
          <a:stretch>
            <a:fillRect/>
          </a:stretch>
        </p:blipFill>
        <p:spPr bwMode="auto">
          <a:xfrm>
            <a:off x="1115616" y="2060848"/>
            <a:ext cx="2448272" cy="1440160"/>
          </a:xfrm>
          <a:prstGeom prst="rect">
            <a:avLst/>
          </a:prstGeom>
          <a:noFill/>
        </p:spPr>
      </p:pic>
      <p:pic>
        <p:nvPicPr>
          <p:cNvPr id="17" name="Picture 4" descr="http://allegati.po-net.prato.it/dl/20101104120134249/bimbiritrov.jpg"/>
          <p:cNvPicPr>
            <a:picLocks noChangeAspect="1" noChangeArrowheads="1"/>
          </p:cNvPicPr>
          <p:nvPr/>
        </p:nvPicPr>
        <p:blipFill>
          <a:blip r:embed="rId3" cstate="print"/>
          <a:srcRect/>
          <a:stretch>
            <a:fillRect/>
          </a:stretch>
        </p:blipFill>
        <p:spPr bwMode="auto">
          <a:xfrm>
            <a:off x="5117671" y="2060848"/>
            <a:ext cx="2818536" cy="1512169"/>
          </a:xfrm>
          <a:prstGeom prst="rect">
            <a:avLst/>
          </a:prstGeom>
          <a:noFill/>
        </p:spPr>
      </p:pic>
      <p:grpSp>
        <p:nvGrpSpPr>
          <p:cNvPr id="18" name="Gruppo 17"/>
          <p:cNvGrpSpPr/>
          <p:nvPr/>
        </p:nvGrpSpPr>
        <p:grpSpPr>
          <a:xfrm>
            <a:off x="4397591" y="2564905"/>
            <a:ext cx="4278865" cy="516194"/>
            <a:chOff x="3995936" y="2564904"/>
            <a:chExt cx="4278865" cy="516194"/>
          </a:xfrm>
        </p:grpSpPr>
        <p:sp>
          <p:nvSpPr>
            <p:cNvPr id="19" name="Figura a mano libera 18"/>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20" name="Figura a mano libera 19"/>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5" name="Segnaposto numero diapositiva 14"/>
          <p:cNvSpPr>
            <a:spLocks noGrp="1"/>
          </p:cNvSpPr>
          <p:nvPr>
            <p:ph type="sldNum" sz="quarter" idx="12"/>
          </p:nvPr>
        </p:nvSpPr>
        <p:spPr/>
        <p:txBody>
          <a:bodyPr/>
          <a:lstStyle/>
          <a:p>
            <a:fld id="{8180207A-DDD6-447D-82E4-1722B955657B}" type="slidenum">
              <a:rPr lang="it-IT" smtClean="0"/>
              <a:pPr/>
              <a:t>35</a:t>
            </a:fld>
            <a:endParaRPr lang="it-IT"/>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4016" y="3837810"/>
            <a:ext cx="2051720" cy="2961045"/>
          </a:xfrm>
        </p:spPr>
        <p:txBody>
          <a:bodyPr>
            <a:noAutofit/>
          </a:bodyPr>
          <a:lstStyle/>
          <a:p>
            <a:pPr marL="0" indent="0">
              <a:lnSpc>
                <a:spcPts val="2600"/>
              </a:lnSpc>
              <a:spcBef>
                <a:spcPts val="0"/>
              </a:spcBef>
              <a:buNone/>
            </a:pPr>
            <a:r>
              <a:rPr lang="it-IT" sz="2600" dirty="0" smtClean="0">
                <a:solidFill>
                  <a:srgbClr val="C00000"/>
                </a:solidFill>
                <a:latin typeface="Agency FB" pitchFamily="34" charset="0"/>
              </a:rPr>
              <a:t>Ha cura e rispetto di sé, </a:t>
            </a:r>
            <a:r>
              <a:rPr lang="it-IT" sz="2600" dirty="0" smtClean="0">
                <a:latin typeface="Agency FB" pitchFamily="34" charset="0"/>
              </a:rPr>
              <a:t>degli altri e dell’ambiente </a:t>
            </a:r>
            <a:r>
              <a:rPr lang="it-IT" sz="2600" dirty="0" smtClean="0">
                <a:solidFill>
                  <a:srgbClr val="C00000"/>
                </a:solidFill>
                <a:latin typeface="Agency FB" pitchFamily="34" charset="0"/>
              </a:rPr>
              <a:t>come presupposto di un sano e corretto stile di vita.</a:t>
            </a:r>
            <a:endParaRPr lang="it-IT" sz="2600" dirty="0">
              <a:solidFill>
                <a:srgbClr val="C00000"/>
              </a:solidFill>
              <a:latin typeface="Agency FB" pitchFamily="34" charset="0"/>
            </a:endParaRPr>
          </a:p>
        </p:txBody>
      </p:sp>
      <p:sp>
        <p:nvSpPr>
          <p:cNvPr id="4" name="Segnaposto data 3"/>
          <p:cNvSpPr>
            <a:spLocks noGrp="1"/>
          </p:cNvSpPr>
          <p:nvPr>
            <p:ph type="dt" sz="half" idx="10"/>
          </p:nvPr>
        </p:nvSpPr>
        <p:spPr>
          <a:xfrm>
            <a:off x="457200" y="6520259"/>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520259"/>
            <a:ext cx="2895600" cy="365125"/>
          </a:xfrm>
        </p:spPr>
        <p:txBody>
          <a:bodyPr/>
          <a:lstStyle/>
          <a:p>
            <a:r>
              <a:rPr lang="it-IT" smtClean="0"/>
              <a:t>a cura di Mariella Spinosi</a:t>
            </a:r>
            <a:endParaRPr lang="it-IT"/>
          </a:p>
        </p:txBody>
      </p:sp>
      <p:sp>
        <p:nvSpPr>
          <p:cNvPr id="7" name="Rettangolo 6"/>
          <p:cNvSpPr/>
          <p:nvPr/>
        </p:nvSpPr>
        <p:spPr>
          <a:xfrm>
            <a:off x="2195736" y="3837810"/>
            <a:ext cx="6948264" cy="2759730"/>
          </a:xfrm>
          <a:prstGeom prst="rect">
            <a:avLst/>
          </a:prstGeom>
        </p:spPr>
        <p:txBody>
          <a:bodyPr wrap="square">
            <a:spAutoFit/>
          </a:bodyPr>
          <a:lstStyle/>
          <a:p>
            <a:pPr>
              <a:lnSpc>
                <a:spcPts val="2600"/>
              </a:lnSpc>
            </a:pPr>
            <a:r>
              <a:rPr lang="it-IT" sz="2600" spc="-40" dirty="0" smtClean="0">
                <a:solidFill>
                  <a:srgbClr val="C00000"/>
                </a:solidFill>
                <a:latin typeface="Agency FB" pitchFamily="34" charset="0"/>
              </a:rPr>
              <a:t>Ha cura e rispetto di sé, come presupposto di un sano e corretto stile di vita. </a:t>
            </a:r>
            <a:r>
              <a:rPr lang="it-IT" sz="2600" spc="-40" dirty="0" smtClean="0">
                <a:latin typeface="Agency FB" pitchFamily="34" charset="0"/>
              </a:rPr>
              <a:t>Assimila il senso e la necessità del rispetto della convivenza civile. Ha attenzione per le funzioni pubbliche alle quali partecipa nelle diverse forme in cui questo può avvenire: momenti educativi informali e non formali, esposizione pubblica del proprio lavoro, occasioni </a:t>
            </a:r>
            <a:r>
              <a:rPr lang="it-IT" sz="2600" dirty="0" smtClean="0">
                <a:latin typeface="Agency FB" pitchFamily="34" charset="0"/>
              </a:rPr>
              <a:t>rituali nelle comunità che frequenta, azioni di solidarietà, manifestazioni sportive non agonistiche, volontariato, ecc.</a:t>
            </a:r>
            <a:endParaRPr lang="it-IT" sz="2600" spc="-40" dirty="0">
              <a:solidFill>
                <a:srgbClr val="990033"/>
              </a:solidFill>
              <a:latin typeface="Agency FB" pitchFamily="34" charset="0"/>
            </a:endParaRPr>
          </a:p>
        </p:txBody>
      </p:sp>
      <p:sp>
        <p:nvSpPr>
          <p:cNvPr id="10" name="Rettangolo 9"/>
          <p:cNvSpPr/>
          <p:nvPr/>
        </p:nvSpPr>
        <p:spPr>
          <a:xfrm>
            <a:off x="0" y="1196752"/>
            <a:ext cx="7632848" cy="523220"/>
          </a:xfrm>
          <a:prstGeom prst="rect">
            <a:avLst/>
          </a:prstGeom>
        </p:spPr>
        <p:txBody>
          <a:bodyPr wrap="square">
            <a:spAutoFit/>
          </a:bodyPr>
          <a:lstStyle/>
          <a:p>
            <a:pPr marL="1341438" indent="-1341438">
              <a:tabLst>
                <a:tab pos="1341438" algn="l"/>
              </a:tabLst>
            </a:pPr>
            <a:r>
              <a:rPr lang="it-IT" sz="2800" dirty="0" smtClean="0">
                <a:solidFill>
                  <a:srgbClr val="C00000"/>
                </a:solidFill>
                <a:latin typeface="Agency FB" pitchFamily="34" charset="0"/>
                <a:ea typeface="Calibri"/>
                <a:cs typeface="Times New Roman"/>
              </a:rPr>
              <a:t>Dodicesimo profilo</a:t>
            </a:r>
            <a:r>
              <a:rPr lang="it-IT" sz="2800" b="1" dirty="0" smtClean="0">
                <a:solidFill>
                  <a:srgbClr val="C00000"/>
                </a:solidFill>
                <a:latin typeface="Agency FB" pitchFamily="34" charset="0"/>
                <a:ea typeface="Calibri"/>
                <a:cs typeface="Times New Roman"/>
              </a:rPr>
              <a:t>:  </a:t>
            </a:r>
            <a:r>
              <a:rPr lang="it-IT" sz="2800" b="1" dirty="0" smtClean="0">
                <a:solidFill>
                  <a:srgbClr val="C00000"/>
                </a:solidFill>
                <a:latin typeface="Agency FB" pitchFamily="34" charset="0"/>
              </a:rPr>
              <a:t>Competenze sociali e civiche</a:t>
            </a:r>
          </a:p>
        </p:txBody>
      </p:sp>
      <p:sp>
        <p:nvSpPr>
          <p:cNvPr id="12" name="Titolo 1"/>
          <p:cNvSpPr>
            <a:spLocks noGrp="1"/>
          </p:cNvSpPr>
          <p:nvPr>
            <p:ph type="title"/>
          </p:nvPr>
        </p:nvSpPr>
        <p:spPr>
          <a:xfrm>
            <a:off x="0" y="0"/>
            <a:ext cx="8229600" cy="1143000"/>
          </a:xfrm>
        </p:spPr>
        <p:txBody>
          <a:bodyPr>
            <a:noAutofit/>
          </a:bodyPr>
          <a:lstStyle/>
          <a:p>
            <a:pPr algn="l">
              <a:lnSpc>
                <a:spcPts val="3800"/>
              </a:lnSpc>
            </a:pPr>
            <a:r>
              <a:rPr lang="it-IT" sz="3600" dirty="0" smtClean="0">
                <a:latin typeface="Agency FB" pitchFamily="34" charset="0"/>
              </a:rPr>
              <a:t>Quale differenza dei 12 profili di competenza, tra quelli per la scuola primaria e quelli di fine ciclo?</a:t>
            </a:r>
            <a:endParaRPr lang="it-IT" sz="3600" dirty="0">
              <a:latin typeface="Agency FB" pitchFamily="34" charset="0"/>
            </a:endParaRPr>
          </a:p>
        </p:txBody>
      </p:sp>
      <p:pic>
        <p:nvPicPr>
          <p:cNvPr id="13" name="Picture 2" descr="http://www.icaltavilla.gov.it/sito/images/articoli/scuola_primaria.jpg"/>
          <p:cNvPicPr>
            <a:picLocks noChangeAspect="1" noChangeArrowheads="1"/>
          </p:cNvPicPr>
          <p:nvPr/>
        </p:nvPicPr>
        <p:blipFill>
          <a:blip r:embed="rId2" cstate="print"/>
          <a:srcRect/>
          <a:stretch>
            <a:fillRect/>
          </a:stretch>
        </p:blipFill>
        <p:spPr bwMode="auto">
          <a:xfrm>
            <a:off x="0" y="2204864"/>
            <a:ext cx="2448272" cy="1440160"/>
          </a:xfrm>
          <a:prstGeom prst="rect">
            <a:avLst/>
          </a:prstGeom>
          <a:noFill/>
        </p:spPr>
      </p:pic>
      <p:pic>
        <p:nvPicPr>
          <p:cNvPr id="14" name="Picture 4" descr="http://allegati.po-net.prato.it/dl/20101104120134249/bimbiritrov.jpg"/>
          <p:cNvPicPr>
            <a:picLocks noChangeAspect="1" noChangeArrowheads="1"/>
          </p:cNvPicPr>
          <p:nvPr/>
        </p:nvPicPr>
        <p:blipFill>
          <a:blip r:embed="rId3" cstate="print"/>
          <a:srcRect/>
          <a:stretch>
            <a:fillRect/>
          </a:stretch>
        </p:blipFill>
        <p:spPr bwMode="auto">
          <a:xfrm>
            <a:off x="4427984" y="2276871"/>
            <a:ext cx="2818536" cy="1512169"/>
          </a:xfrm>
          <a:prstGeom prst="rect">
            <a:avLst/>
          </a:prstGeom>
          <a:noFill/>
        </p:spPr>
      </p:pic>
      <p:grpSp>
        <p:nvGrpSpPr>
          <p:cNvPr id="15" name="Gruppo 14"/>
          <p:cNvGrpSpPr/>
          <p:nvPr/>
        </p:nvGrpSpPr>
        <p:grpSpPr>
          <a:xfrm>
            <a:off x="3707904" y="2780928"/>
            <a:ext cx="4278865" cy="516194"/>
            <a:chOff x="3995936" y="2564904"/>
            <a:chExt cx="4278865" cy="516194"/>
          </a:xfrm>
        </p:grpSpPr>
        <p:sp>
          <p:nvSpPr>
            <p:cNvPr id="16" name="Figura a mano libera 15"/>
            <p:cNvSpPr/>
            <p:nvPr/>
          </p:nvSpPr>
          <p:spPr>
            <a:xfrm>
              <a:off x="7380312" y="2564904"/>
              <a:ext cx="894489" cy="516194"/>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media</a:t>
              </a:r>
              <a:endParaRPr lang="it-IT" dirty="0"/>
            </a:p>
          </p:txBody>
        </p:sp>
        <p:sp>
          <p:nvSpPr>
            <p:cNvPr id="17" name="Figura a mano libera 16"/>
            <p:cNvSpPr/>
            <p:nvPr/>
          </p:nvSpPr>
          <p:spPr>
            <a:xfrm>
              <a:off x="3995936" y="2636912"/>
              <a:ext cx="894489" cy="432048"/>
            </a:xfrm>
            <a:custGeom>
              <a:avLst/>
              <a:gdLst>
                <a:gd name="connsiteX0" fmla="*/ 29497 w 894489"/>
                <a:gd name="connsiteY0" fmla="*/ 191729 h 516194"/>
                <a:gd name="connsiteX1" fmla="*/ 14749 w 894489"/>
                <a:gd name="connsiteY1" fmla="*/ 132735 h 516194"/>
                <a:gd name="connsiteX2" fmla="*/ 0 w 894489"/>
                <a:gd name="connsiteY2" fmla="*/ 88490 h 516194"/>
                <a:gd name="connsiteX3" fmla="*/ 14749 w 894489"/>
                <a:gd name="connsiteY3" fmla="*/ 14748 h 516194"/>
                <a:gd name="connsiteX4" fmla="*/ 103239 w 894489"/>
                <a:gd name="connsiteY4" fmla="*/ 29496 h 516194"/>
                <a:gd name="connsiteX5" fmla="*/ 280220 w 894489"/>
                <a:gd name="connsiteY5" fmla="*/ 0 h 516194"/>
                <a:gd name="connsiteX6" fmla="*/ 368710 w 894489"/>
                <a:gd name="connsiteY6" fmla="*/ 14748 h 516194"/>
                <a:gd name="connsiteX7" fmla="*/ 457200 w 894489"/>
                <a:gd name="connsiteY7" fmla="*/ 44245 h 516194"/>
                <a:gd name="connsiteX8" fmla="*/ 501446 w 894489"/>
                <a:gd name="connsiteY8" fmla="*/ 58993 h 516194"/>
                <a:gd name="connsiteX9" fmla="*/ 545691 w 894489"/>
                <a:gd name="connsiteY9" fmla="*/ 73741 h 516194"/>
                <a:gd name="connsiteX10" fmla="*/ 619433 w 894489"/>
                <a:gd name="connsiteY10" fmla="*/ 88490 h 516194"/>
                <a:gd name="connsiteX11" fmla="*/ 870155 w 894489"/>
                <a:gd name="connsiteY11" fmla="*/ 88490 h 516194"/>
                <a:gd name="connsiteX12" fmla="*/ 855407 w 894489"/>
                <a:gd name="connsiteY12" fmla="*/ 206477 h 516194"/>
                <a:gd name="connsiteX13" fmla="*/ 796413 w 894489"/>
                <a:gd name="connsiteY13" fmla="*/ 294967 h 516194"/>
                <a:gd name="connsiteX14" fmla="*/ 781665 w 894489"/>
                <a:gd name="connsiteY14" fmla="*/ 339212 h 516194"/>
                <a:gd name="connsiteX15" fmla="*/ 766917 w 894489"/>
                <a:gd name="connsiteY15" fmla="*/ 501445 h 516194"/>
                <a:gd name="connsiteX16" fmla="*/ 722671 w 894489"/>
                <a:gd name="connsiteY16" fmla="*/ 516193 h 516194"/>
                <a:gd name="connsiteX17" fmla="*/ 530942 w 894489"/>
                <a:gd name="connsiteY17" fmla="*/ 471948 h 516194"/>
                <a:gd name="connsiteX18" fmla="*/ 486697 w 894489"/>
                <a:gd name="connsiteY18" fmla="*/ 457200 h 516194"/>
                <a:gd name="connsiteX19" fmla="*/ 442452 w 894489"/>
                <a:gd name="connsiteY19" fmla="*/ 427703 h 516194"/>
                <a:gd name="connsiteX20" fmla="*/ 221226 w 894489"/>
                <a:gd name="connsiteY20" fmla="*/ 383458 h 516194"/>
                <a:gd name="connsiteX21" fmla="*/ 117988 w 894489"/>
                <a:gd name="connsiteY21" fmla="*/ 398206 h 516194"/>
                <a:gd name="connsiteX22" fmla="*/ 73742 w 894489"/>
                <a:gd name="connsiteY22" fmla="*/ 412954 h 516194"/>
                <a:gd name="connsiteX23" fmla="*/ 58994 w 894489"/>
                <a:gd name="connsiteY23" fmla="*/ 368709 h 516194"/>
                <a:gd name="connsiteX24" fmla="*/ 73742 w 894489"/>
                <a:gd name="connsiteY24" fmla="*/ 309716 h 516194"/>
                <a:gd name="connsiteX25" fmla="*/ 58994 w 894489"/>
                <a:gd name="connsiteY25" fmla="*/ 250722 h 516194"/>
                <a:gd name="connsiteX26" fmla="*/ 29497 w 894489"/>
                <a:gd name="connsiteY26" fmla="*/ 191729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4489" h="516194">
                  <a:moveTo>
                    <a:pt x="29497" y="191729"/>
                  </a:moveTo>
                  <a:cubicBezTo>
                    <a:pt x="22123" y="172065"/>
                    <a:pt x="20318" y="152225"/>
                    <a:pt x="14749" y="132735"/>
                  </a:cubicBezTo>
                  <a:cubicBezTo>
                    <a:pt x="10478" y="117787"/>
                    <a:pt x="0" y="104036"/>
                    <a:pt x="0" y="88490"/>
                  </a:cubicBezTo>
                  <a:cubicBezTo>
                    <a:pt x="0" y="63423"/>
                    <a:pt x="9833" y="39329"/>
                    <a:pt x="14749" y="14748"/>
                  </a:cubicBezTo>
                  <a:cubicBezTo>
                    <a:pt x="44246" y="19664"/>
                    <a:pt x="73335" y="29496"/>
                    <a:pt x="103239" y="29496"/>
                  </a:cubicBezTo>
                  <a:cubicBezTo>
                    <a:pt x="172289" y="29496"/>
                    <a:pt x="218088" y="15533"/>
                    <a:pt x="280220" y="0"/>
                  </a:cubicBezTo>
                  <a:cubicBezTo>
                    <a:pt x="309717" y="4916"/>
                    <a:pt x="339699" y="7495"/>
                    <a:pt x="368710" y="14748"/>
                  </a:cubicBezTo>
                  <a:cubicBezTo>
                    <a:pt x="398874" y="22289"/>
                    <a:pt x="427703" y="34413"/>
                    <a:pt x="457200" y="44245"/>
                  </a:cubicBezTo>
                  <a:lnTo>
                    <a:pt x="501446" y="58993"/>
                  </a:lnTo>
                  <a:cubicBezTo>
                    <a:pt x="516194" y="63909"/>
                    <a:pt x="530447" y="70692"/>
                    <a:pt x="545691" y="73741"/>
                  </a:cubicBezTo>
                  <a:lnTo>
                    <a:pt x="619433" y="88490"/>
                  </a:lnTo>
                  <a:cubicBezTo>
                    <a:pt x="640214" y="86181"/>
                    <a:pt x="842743" y="53246"/>
                    <a:pt x="870155" y="88490"/>
                  </a:cubicBezTo>
                  <a:cubicBezTo>
                    <a:pt x="894489" y="119776"/>
                    <a:pt x="868738" y="169151"/>
                    <a:pt x="855407" y="206477"/>
                  </a:cubicBezTo>
                  <a:cubicBezTo>
                    <a:pt x="843484" y="239862"/>
                    <a:pt x="796413" y="294967"/>
                    <a:pt x="796413" y="294967"/>
                  </a:cubicBezTo>
                  <a:cubicBezTo>
                    <a:pt x="791497" y="309715"/>
                    <a:pt x="783863" y="323822"/>
                    <a:pt x="781665" y="339212"/>
                  </a:cubicBezTo>
                  <a:cubicBezTo>
                    <a:pt x="773986" y="392967"/>
                    <a:pt x="784088" y="449931"/>
                    <a:pt x="766917" y="501445"/>
                  </a:cubicBezTo>
                  <a:cubicBezTo>
                    <a:pt x="762001" y="516194"/>
                    <a:pt x="737420" y="511277"/>
                    <a:pt x="722671" y="516193"/>
                  </a:cubicBezTo>
                  <a:cubicBezTo>
                    <a:pt x="588651" y="497048"/>
                    <a:pt x="652413" y="512438"/>
                    <a:pt x="530942" y="471948"/>
                  </a:cubicBezTo>
                  <a:lnTo>
                    <a:pt x="486697" y="457200"/>
                  </a:lnTo>
                  <a:cubicBezTo>
                    <a:pt x="471949" y="447368"/>
                    <a:pt x="458650" y="434902"/>
                    <a:pt x="442452" y="427703"/>
                  </a:cubicBezTo>
                  <a:cubicBezTo>
                    <a:pt x="355303" y="388970"/>
                    <a:pt x="322476" y="394708"/>
                    <a:pt x="221226" y="383458"/>
                  </a:cubicBezTo>
                  <a:cubicBezTo>
                    <a:pt x="186813" y="388374"/>
                    <a:pt x="152075" y="391389"/>
                    <a:pt x="117988" y="398206"/>
                  </a:cubicBezTo>
                  <a:cubicBezTo>
                    <a:pt x="102743" y="401255"/>
                    <a:pt x="87647" y="419907"/>
                    <a:pt x="73742" y="412954"/>
                  </a:cubicBezTo>
                  <a:cubicBezTo>
                    <a:pt x="59837" y="406002"/>
                    <a:pt x="63910" y="383457"/>
                    <a:pt x="58994" y="368709"/>
                  </a:cubicBezTo>
                  <a:cubicBezTo>
                    <a:pt x="63910" y="349045"/>
                    <a:pt x="73742" y="329986"/>
                    <a:pt x="73742" y="309716"/>
                  </a:cubicBezTo>
                  <a:cubicBezTo>
                    <a:pt x="73742" y="289446"/>
                    <a:pt x="64562" y="270212"/>
                    <a:pt x="58994" y="250722"/>
                  </a:cubicBezTo>
                  <a:cubicBezTo>
                    <a:pt x="45437" y="203270"/>
                    <a:pt x="36871" y="211393"/>
                    <a:pt x="29497" y="191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scuola</a:t>
              </a:r>
              <a:endParaRPr lang="it-IT" dirty="0"/>
            </a:p>
          </p:txBody>
        </p:sp>
      </p:grpSp>
      <p:sp>
        <p:nvSpPr>
          <p:cNvPr id="18" name="Segnaposto numero diapositiva 17"/>
          <p:cNvSpPr>
            <a:spLocks noGrp="1"/>
          </p:cNvSpPr>
          <p:nvPr>
            <p:ph type="sldNum" sz="quarter" idx="12"/>
          </p:nvPr>
        </p:nvSpPr>
        <p:spPr/>
        <p:txBody>
          <a:bodyPr/>
          <a:lstStyle/>
          <a:p>
            <a:fld id="{8180207A-DDD6-447D-82E4-1722B955657B}" type="slidenum">
              <a:rPr lang="it-IT" smtClean="0"/>
              <a:pPr/>
              <a:t>36</a:t>
            </a:fld>
            <a:endParaRPr lang="it-IT"/>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686800" cy="1143000"/>
          </a:xfrm>
        </p:spPr>
        <p:txBody>
          <a:bodyPr>
            <a:normAutofit fontScale="90000"/>
          </a:bodyPr>
          <a:lstStyle/>
          <a:p>
            <a:pPr algn="l">
              <a:lnSpc>
                <a:spcPts val="4400"/>
              </a:lnSpc>
            </a:pPr>
            <a:r>
              <a:rPr lang="it-IT" dirty="0" smtClean="0">
                <a:solidFill>
                  <a:srgbClr val="990033"/>
                </a:solidFill>
                <a:latin typeface="Agency FB" pitchFamily="34" charset="0"/>
              </a:rPr>
              <a:t>Possiamo dare un nome ai dodici punti che costituiscono gli elementi del profilo da certificare?</a:t>
            </a:r>
            <a:endParaRPr lang="it-IT" dirty="0">
              <a:solidFill>
                <a:srgbClr val="990033"/>
              </a:solidFill>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7" name="Rettangolo 6"/>
          <p:cNvSpPr/>
          <p:nvPr/>
        </p:nvSpPr>
        <p:spPr>
          <a:xfrm>
            <a:off x="10332640" y="6309320"/>
            <a:ext cx="1463927" cy="369332"/>
          </a:xfrm>
          <a:prstGeom prst="rect">
            <a:avLst/>
          </a:prstGeom>
        </p:spPr>
        <p:txBody>
          <a:bodyPr wrap="none">
            <a:spAutoFit/>
          </a:bodyPr>
          <a:lstStyle/>
          <a:p>
            <a:r>
              <a:rPr lang="it-IT" spc="-40" dirty="0" smtClean="0">
                <a:solidFill>
                  <a:schemeClr val="bg1"/>
                </a:solidFill>
              </a:rPr>
              <a:t>lingua italiana </a:t>
            </a:r>
            <a:endParaRPr lang="it-IT" dirty="0"/>
          </a:p>
        </p:txBody>
      </p:sp>
      <p:pic>
        <p:nvPicPr>
          <p:cNvPr id="8" name="Picture 4" descr="http://www.illustrazionivettoriali.it/image/studente_illustrazione.jpg"/>
          <p:cNvPicPr>
            <a:picLocks noChangeAspect="1" noChangeArrowheads="1"/>
          </p:cNvPicPr>
          <p:nvPr/>
        </p:nvPicPr>
        <p:blipFill>
          <a:blip r:embed="rId2" cstate="print"/>
          <a:srcRect/>
          <a:stretch>
            <a:fillRect/>
          </a:stretch>
        </p:blipFill>
        <p:spPr bwMode="auto">
          <a:xfrm>
            <a:off x="0" y="1412776"/>
            <a:ext cx="4860032" cy="2400096"/>
          </a:xfrm>
          <a:prstGeom prst="rect">
            <a:avLst/>
          </a:prstGeom>
          <a:noFill/>
        </p:spPr>
      </p:pic>
      <p:sp>
        <p:nvSpPr>
          <p:cNvPr id="9" name="Segnaposto contenuto 2"/>
          <p:cNvSpPr txBox="1">
            <a:spLocks/>
          </p:cNvSpPr>
          <p:nvPr/>
        </p:nvSpPr>
        <p:spPr>
          <a:xfrm>
            <a:off x="3851920" y="5517232"/>
            <a:ext cx="4330824"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1" i="0" u="none" strike="noStrike" kern="1200" cap="none" spc="0" normalizeH="0" baseline="0" noProof="0" dirty="0" smtClean="0">
                <a:ln>
                  <a:noFill/>
                </a:ln>
                <a:solidFill>
                  <a:schemeClr val="accent3">
                    <a:lumMod val="50000"/>
                  </a:schemeClr>
                </a:solidFill>
                <a:effectLst/>
                <a:uLnTx/>
                <a:uFillTx/>
                <a:latin typeface="Agency FB" pitchFamily="34" charset="0"/>
                <a:ea typeface="+mn-ea"/>
                <a:cs typeface="+mn-cs"/>
              </a:rPr>
              <a:t>A partire dalle discipline</a:t>
            </a:r>
            <a:endParaRPr kumimoji="0" lang="it-IT" sz="3200" b="1" i="0" u="none" strike="noStrike" kern="1200" cap="none" spc="0" normalizeH="0" baseline="0" noProof="0" dirty="0">
              <a:ln>
                <a:noFill/>
              </a:ln>
              <a:solidFill>
                <a:schemeClr val="accent3">
                  <a:lumMod val="50000"/>
                </a:schemeClr>
              </a:solidFill>
              <a:effectLst/>
              <a:uLnTx/>
              <a:uFillTx/>
              <a:latin typeface="Agency FB" pitchFamily="34" charset="0"/>
              <a:ea typeface="+mn-ea"/>
              <a:cs typeface="+mn-cs"/>
            </a:endParaRPr>
          </a:p>
        </p:txBody>
      </p:sp>
      <p:pic>
        <p:nvPicPr>
          <p:cNvPr id="10" name="Picture 2" descr="http://homeecon.kau.edu.sa/Files/253/ContactsPics/KeytoSuccess.jpg"/>
          <p:cNvPicPr>
            <a:picLocks noChangeAspect="1" noChangeArrowheads="1"/>
          </p:cNvPicPr>
          <p:nvPr/>
        </p:nvPicPr>
        <p:blipFill>
          <a:blip r:embed="rId3" cstate="print"/>
          <a:srcRect/>
          <a:stretch>
            <a:fillRect/>
          </a:stretch>
        </p:blipFill>
        <p:spPr bwMode="auto">
          <a:xfrm>
            <a:off x="4932040" y="2852936"/>
            <a:ext cx="4032448" cy="2245445"/>
          </a:xfrm>
          <a:prstGeom prst="rect">
            <a:avLst/>
          </a:prstGeom>
          <a:noFill/>
        </p:spPr>
      </p:pic>
      <p:sp>
        <p:nvSpPr>
          <p:cNvPr id="11" name="Segnaposto contenuto 2"/>
          <p:cNvSpPr txBox="1">
            <a:spLocks/>
          </p:cNvSpPr>
          <p:nvPr/>
        </p:nvSpPr>
        <p:spPr>
          <a:xfrm>
            <a:off x="323528" y="4005064"/>
            <a:ext cx="5770984" cy="7200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1" i="0" u="none" strike="noStrike" kern="1200" cap="none" spc="0" normalizeH="0" baseline="0" noProof="0" dirty="0" smtClean="0">
                <a:ln>
                  <a:noFill/>
                </a:ln>
                <a:solidFill>
                  <a:srgbClr val="990033"/>
                </a:solidFill>
                <a:effectLst/>
                <a:uLnTx/>
                <a:uFillTx/>
                <a:latin typeface="Agency FB" pitchFamily="34" charset="0"/>
                <a:ea typeface="+mn-ea"/>
                <a:cs typeface="+mn-cs"/>
              </a:rPr>
              <a:t>A partire dalla competenza chiave</a:t>
            </a:r>
            <a:endParaRPr kumimoji="0" lang="it-IT" sz="3200" b="1" i="0" u="none" strike="noStrike" kern="1200" cap="none" spc="0" normalizeH="0" baseline="0" noProof="0" dirty="0">
              <a:ln>
                <a:noFill/>
              </a:ln>
              <a:solidFill>
                <a:srgbClr val="990033"/>
              </a:solidFill>
              <a:effectLst/>
              <a:uLnTx/>
              <a:uFillTx/>
              <a:latin typeface="Agency FB" pitchFamily="34" charset="0"/>
              <a:ea typeface="+mn-ea"/>
              <a:cs typeface="+mn-cs"/>
            </a:endParaRPr>
          </a:p>
        </p:txBody>
      </p:sp>
      <p:pic>
        <p:nvPicPr>
          <p:cNvPr id="6146" name="Picture 2" descr="http://maestramary.altervista.org/altro/targhette-per-scaffali.gif"/>
          <p:cNvPicPr>
            <a:picLocks noChangeAspect="1" noChangeArrowheads="1"/>
          </p:cNvPicPr>
          <p:nvPr/>
        </p:nvPicPr>
        <p:blipFill>
          <a:blip r:embed="rId4" cstate="print"/>
          <a:srcRect/>
          <a:stretch>
            <a:fillRect/>
          </a:stretch>
        </p:blipFill>
        <p:spPr bwMode="auto">
          <a:xfrm>
            <a:off x="755576" y="4941168"/>
            <a:ext cx="3096344" cy="1556792"/>
          </a:xfrm>
          <a:prstGeom prst="rect">
            <a:avLst/>
          </a:prstGeom>
          <a:noFill/>
        </p:spPr>
      </p:pic>
      <p:sp>
        <p:nvSpPr>
          <p:cNvPr id="13" name="Segnaposto numero diapositiva 12"/>
          <p:cNvSpPr>
            <a:spLocks noGrp="1"/>
          </p:cNvSpPr>
          <p:nvPr>
            <p:ph type="sldNum" sz="quarter" idx="12"/>
          </p:nvPr>
        </p:nvSpPr>
        <p:spPr/>
        <p:txBody>
          <a:bodyPr/>
          <a:lstStyle/>
          <a:p>
            <a:fld id="{8180207A-DDD6-447D-82E4-1722B955657B}" type="slidenum">
              <a:rPr lang="it-IT" smtClean="0"/>
              <a:pPr/>
              <a:t>37</a:t>
            </a:fld>
            <a:endParaRPr lang="it-IT"/>
          </a:p>
        </p:txBody>
      </p:sp>
      <p:sp>
        <p:nvSpPr>
          <p:cNvPr id="3" name="Segnaposto contenuto 2"/>
          <p:cNvSpPr>
            <a:spLocks noGrp="1"/>
          </p:cNvSpPr>
          <p:nvPr>
            <p:ph idx="1"/>
          </p:nvPr>
        </p:nvSpPr>
        <p:spPr>
          <a:xfrm>
            <a:off x="4211960" y="2276872"/>
            <a:ext cx="4330824" cy="1224136"/>
          </a:xfrm>
        </p:spPr>
        <p:txBody>
          <a:bodyPr/>
          <a:lstStyle/>
          <a:p>
            <a:r>
              <a:rPr lang="it-IT" b="1" dirty="0" smtClean="0">
                <a:solidFill>
                  <a:srgbClr val="A88000"/>
                </a:solidFill>
                <a:latin typeface="Agency FB" pitchFamily="34" charset="0"/>
              </a:rPr>
              <a:t>A partire dal profilo</a:t>
            </a:r>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625136" cy="1143000"/>
          </a:xfrm>
        </p:spPr>
        <p:txBody>
          <a:bodyPr>
            <a:normAutofit/>
          </a:bodyPr>
          <a:lstStyle/>
          <a:p>
            <a:pPr algn="l"/>
            <a:r>
              <a:rPr lang="it-IT" dirty="0" smtClean="0">
                <a:latin typeface="Agency FB" pitchFamily="34" charset="0"/>
              </a:rPr>
              <a:t>Rapporto tra profilo e elementi da certificare</a:t>
            </a:r>
            <a:endParaRPr lang="it-IT" dirty="0"/>
          </a:p>
        </p:txBody>
      </p:sp>
      <p:sp>
        <p:nvSpPr>
          <p:cNvPr id="3" name="Segnaposto contenuto 2"/>
          <p:cNvSpPr>
            <a:spLocks noGrp="1"/>
          </p:cNvSpPr>
          <p:nvPr>
            <p:ph idx="1"/>
          </p:nvPr>
        </p:nvSpPr>
        <p:spPr>
          <a:xfrm>
            <a:off x="3707904" y="1268760"/>
            <a:ext cx="5256584" cy="4896544"/>
          </a:xfrm>
        </p:spPr>
        <p:txBody>
          <a:bodyPr>
            <a:noAutofit/>
          </a:bodyPr>
          <a:lstStyle/>
          <a:p>
            <a:pPr marL="0" indent="0">
              <a:buNone/>
            </a:pPr>
            <a:r>
              <a:rPr lang="it-IT" sz="2500" dirty="0" smtClean="0">
                <a:solidFill>
                  <a:srgbClr val="C00000"/>
                </a:solidFill>
                <a:latin typeface="Agency FB" pitchFamily="34" charset="0"/>
              </a:rPr>
              <a:t>I </a:t>
            </a:r>
            <a:r>
              <a:rPr lang="it-IT" sz="2500" b="1" dirty="0" smtClean="0">
                <a:solidFill>
                  <a:srgbClr val="C00000"/>
                </a:solidFill>
                <a:latin typeface="Agency FB" pitchFamily="34" charset="0"/>
              </a:rPr>
              <a:t>12 aspetti </a:t>
            </a:r>
            <a:r>
              <a:rPr lang="it-IT" sz="2500" dirty="0" smtClean="0">
                <a:solidFill>
                  <a:srgbClr val="C00000"/>
                </a:solidFill>
                <a:latin typeface="Agency FB" pitchFamily="34" charset="0"/>
              </a:rPr>
              <a:t>da certificare alla fine della scuola primaria e alla fine del primo ciclo d’istruzione [più uno] costituiscono la riproposizione di quanto espresso nel profilo delle Indicazioni per il curricolo.</a:t>
            </a:r>
          </a:p>
          <a:p>
            <a:pPr marL="0" indent="0">
              <a:buNone/>
            </a:pPr>
            <a:r>
              <a:rPr lang="it-IT" sz="2500" dirty="0" smtClean="0">
                <a:solidFill>
                  <a:schemeClr val="tx2">
                    <a:lumMod val="50000"/>
                  </a:schemeClr>
                </a:solidFill>
                <a:latin typeface="Agency FB" pitchFamily="34" charset="0"/>
              </a:rPr>
              <a:t>Ma la segmentazione in punti ha reinterpretato le competenze dando gerarchie diverse e ha modificato il messaggio unitario del profilo.</a:t>
            </a:r>
          </a:p>
          <a:p>
            <a:pPr marL="0" indent="0">
              <a:buNone/>
            </a:pPr>
            <a:r>
              <a:rPr lang="it-IT" sz="2500" dirty="0" smtClean="0">
                <a:solidFill>
                  <a:srgbClr val="00B050"/>
                </a:solidFill>
                <a:latin typeface="Agency FB" pitchFamily="34" charset="0"/>
              </a:rPr>
              <a:t>Alcune competenze sono </a:t>
            </a:r>
            <a:r>
              <a:rPr lang="it-IT" sz="2500" b="1" dirty="0" smtClean="0">
                <a:solidFill>
                  <a:srgbClr val="00B050"/>
                </a:solidFill>
                <a:latin typeface="Agency FB" pitchFamily="34" charset="0"/>
              </a:rPr>
              <a:t>visibilmente enfatizzate </a:t>
            </a:r>
            <a:r>
              <a:rPr lang="it-IT" sz="2500" dirty="0" smtClean="0">
                <a:solidFill>
                  <a:srgbClr val="00B050"/>
                </a:solidFill>
                <a:latin typeface="Agency FB" pitchFamily="34" charset="0"/>
              </a:rPr>
              <a:t>con evidenti curvature sugli aspetti che attengono </a:t>
            </a:r>
            <a:r>
              <a:rPr lang="it-IT" sz="2500" b="1" dirty="0" smtClean="0">
                <a:solidFill>
                  <a:srgbClr val="00B050"/>
                </a:solidFill>
                <a:latin typeface="Agency FB" pitchFamily="34" charset="0"/>
              </a:rPr>
              <a:t>ai comportamenti sociali e civici </a:t>
            </a:r>
            <a:r>
              <a:rPr lang="it-IT" sz="2500" dirty="0" smtClean="0">
                <a:solidFill>
                  <a:srgbClr val="00B050"/>
                </a:solidFill>
                <a:latin typeface="Agency FB" pitchFamily="34" charset="0"/>
              </a:rPr>
              <a:t>o alle </a:t>
            </a:r>
            <a:r>
              <a:rPr lang="it-IT" sz="2500" b="1" dirty="0" smtClean="0">
                <a:solidFill>
                  <a:srgbClr val="00B050"/>
                </a:solidFill>
                <a:latin typeface="Agency FB" pitchFamily="34" charset="0"/>
              </a:rPr>
              <a:t>trasversalità</a:t>
            </a:r>
            <a:r>
              <a:rPr lang="it-IT" sz="2500" dirty="0" smtClean="0">
                <a:solidFill>
                  <a:srgbClr val="00B050"/>
                </a:solidFill>
                <a:latin typeface="Agency FB" pitchFamily="34" charset="0"/>
              </a:rPr>
              <a:t> piuttosto che alle competenze cognitive e agli aspetti disciplinari</a:t>
            </a:r>
            <a:endParaRPr lang="it-IT" sz="2500" dirty="0">
              <a:solidFill>
                <a:srgbClr val="00B050"/>
              </a:solidFill>
              <a:latin typeface="Agency FB" pitchFamily="34" charset="0"/>
            </a:endParaRPr>
          </a:p>
        </p:txBody>
      </p:sp>
      <p:sp>
        <p:nvSpPr>
          <p:cNvPr id="4" name="Segnaposto data 3"/>
          <p:cNvSpPr>
            <a:spLocks noGrp="1"/>
          </p:cNvSpPr>
          <p:nvPr>
            <p:ph type="dt" sz="half" idx="10"/>
          </p:nvPr>
        </p:nvSpPr>
        <p:spPr>
          <a:xfrm>
            <a:off x="457200" y="6448251"/>
            <a:ext cx="2133600" cy="365125"/>
          </a:xfrm>
        </p:spPr>
        <p:txBody>
          <a:bodyPr/>
          <a:lstStyle/>
          <a:p>
            <a:r>
              <a:rPr lang="it-IT" smtClean="0"/>
              <a:t>26/11/2014</a:t>
            </a:r>
            <a:endParaRPr lang="it-IT"/>
          </a:p>
        </p:txBody>
      </p:sp>
      <p:sp>
        <p:nvSpPr>
          <p:cNvPr id="5" name="Segnaposto piè di pagina 4"/>
          <p:cNvSpPr>
            <a:spLocks noGrp="1"/>
          </p:cNvSpPr>
          <p:nvPr>
            <p:ph type="ftr" sz="quarter" idx="11"/>
          </p:nvPr>
        </p:nvSpPr>
        <p:spPr>
          <a:xfrm>
            <a:off x="3124200" y="6448251"/>
            <a:ext cx="2895600" cy="365125"/>
          </a:xfrm>
        </p:spPr>
        <p:txBody>
          <a:bodyPr/>
          <a:lstStyle/>
          <a:p>
            <a:r>
              <a:rPr lang="it-IT" smtClean="0"/>
              <a:t>a cura di Mariella Spinosi</a:t>
            </a:r>
            <a:endParaRPr lang="it-IT"/>
          </a:p>
        </p:txBody>
      </p:sp>
      <p:pic>
        <p:nvPicPr>
          <p:cNvPr id="2052" name="Picture 4" descr="http://www.illustrazionivettoriali.it/image/studente_illustrazione.jpg"/>
          <p:cNvPicPr>
            <a:picLocks noChangeAspect="1" noChangeArrowheads="1"/>
          </p:cNvPicPr>
          <p:nvPr/>
        </p:nvPicPr>
        <p:blipFill>
          <a:blip r:embed="rId2" cstate="print"/>
          <a:srcRect/>
          <a:stretch>
            <a:fillRect/>
          </a:stretch>
        </p:blipFill>
        <p:spPr bwMode="auto">
          <a:xfrm>
            <a:off x="0" y="980728"/>
            <a:ext cx="3563888" cy="5544616"/>
          </a:xfrm>
          <a:prstGeom prst="rect">
            <a:avLst/>
          </a:prstGeom>
          <a:noFill/>
        </p:spPr>
      </p:pic>
      <p:sp>
        <p:nvSpPr>
          <p:cNvPr id="8" name="Segnaposto numero diapositiva 7"/>
          <p:cNvSpPr>
            <a:spLocks noGrp="1"/>
          </p:cNvSpPr>
          <p:nvPr>
            <p:ph type="sldNum" sz="quarter" idx="12"/>
          </p:nvPr>
        </p:nvSpPr>
        <p:spPr/>
        <p:txBody>
          <a:bodyPr/>
          <a:lstStyle/>
          <a:p>
            <a:fld id="{8180207A-DDD6-447D-82E4-1722B955657B}" type="slidenum">
              <a:rPr lang="it-IT" smtClean="0"/>
              <a:pPr/>
              <a:t>38</a:t>
            </a:fld>
            <a:endParaRPr lang="it-IT"/>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0" y="4221088"/>
            <a:ext cx="9144000" cy="1944216"/>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0" y="1916832"/>
            <a:ext cx="9144000" cy="2304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0" y="274638"/>
            <a:ext cx="8686800" cy="1143000"/>
          </a:xfrm>
        </p:spPr>
        <p:txBody>
          <a:bodyPr>
            <a:normAutofit fontScale="90000"/>
          </a:bodyPr>
          <a:lstStyle/>
          <a:p>
            <a:pPr algn="l"/>
            <a:r>
              <a:rPr lang="it-IT" dirty="0" smtClean="0">
                <a:latin typeface="Agency FB" pitchFamily="34" charset="0"/>
              </a:rPr>
              <a:t>Rapporto tra aspetti del profilo da certificare e competenze chiave</a:t>
            </a:r>
            <a:endParaRPr lang="it-IT" dirty="0">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pic>
        <p:nvPicPr>
          <p:cNvPr id="1026" name="Picture 2" descr="http://homeecon.kau.edu.sa/Files/253/ContactsPics/KeytoSuccess.jpg"/>
          <p:cNvPicPr>
            <a:picLocks noChangeAspect="1" noChangeArrowheads="1"/>
          </p:cNvPicPr>
          <p:nvPr/>
        </p:nvPicPr>
        <p:blipFill>
          <a:blip r:embed="rId2" cstate="print"/>
          <a:srcRect/>
          <a:stretch>
            <a:fillRect/>
          </a:stretch>
        </p:blipFill>
        <p:spPr bwMode="auto">
          <a:xfrm>
            <a:off x="0" y="1916832"/>
            <a:ext cx="3491880" cy="4248472"/>
          </a:xfrm>
          <a:prstGeom prst="rect">
            <a:avLst/>
          </a:prstGeom>
          <a:noFill/>
        </p:spPr>
      </p:pic>
      <p:sp>
        <p:nvSpPr>
          <p:cNvPr id="9" name="Rettangolo 8"/>
          <p:cNvSpPr/>
          <p:nvPr/>
        </p:nvSpPr>
        <p:spPr>
          <a:xfrm>
            <a:off x="3563888" y="1988840"/>
            <a:ext cx="5760640" cy="4093428"/>
          </a:xfrm>
          <a:prstGeom prst="rect">
            <a:avLst/>
          </a:prstGeom>
        </p:spPr>
        <p:txBody>
          <a:bodyPr wrap="square">
            <a:spAutoFit/>
          </a:bodyPr>
          <a:lstStyle/>
          <a:p>
            <a:pPr marL="457200" indent="-457200">
              <a:spcAft>
                <a:spcPts val="600"/>
              </a:spcAft>
              <a:buFont typeface="+mj-lt"/>
              <a:buAutoNum type="arabicPeriod"/>
            </a:pPr>
            <a:r>
              <a:rPr lang="it-IT" sz="2500" dirty="0" smtClean="0">
                <a:solidFill>
                  <a:srgbClr val="6F2927"/>
                </a:solidFill>
                <a:latin typeface="Agency FB" pitchFamily="34" charset="0"/>
              </a:rPr>
              <a:t>Comunicazione madre lingua o lingua di istruzione</a:t>
            </a:r>
          </a:p>
          <a:p>
            <a:pPr marL="457200" indent="-457200">
              <a:spcAft>
                <a:spcPts val="600"/>
              </a:spcAft>
              <a:buFont typeface="+mj-lt"/>
              <a:buAutoNum type="arabicPeriod"/>
            </a:pPr>
            <a:r>
              <a:rPr lang="it-IT" sz="2500" dirty="0" smtClean="0">
                <a:solidFill>
                  <a:srgbClr val="6F2927"/>
                </a:solidFill>
                <a:latin typeface="Agency FB" pitchFamily="34" charset="0"/>
              </a:rPr>
              <a:t>Comunicazione lingue straniere</a:t>
            </a:r>
          </a:p>
          <a:p>
            <a:pPr marL="457200" indent="-457200">
              <a:spcAft>
                <a:spcPts val="600"/>
              </a:spcAft>
              <a:buFont typeface="+mj-lt"/>
              <a:buAutoNum type="arabicPeriod"/>
            </a:pPr>
            <a:r>
              <a:rPr lang="it-IT" sz="2500" dirty="0" smtClean="0">
                <a:solidFill>
                  <a:srgbClr val="6F2927"/>
                </a:solidFill>
                <a:latin typeface="Agency FB" pitchFamily="34" charset="0"/>
              </a:rPr>
              <a:t>Competenza matematica in campo scientifico e tecnologico</a:t>
            </a:r>
          </a:p>
          <a:p>
            <a:pPr marL="457200" indent="-457200">
              <a:spcAft>
                <a:spcPts val="600"/>
              </a:spcAft>
              <a:buFont typeface="+mj-lt"/>
              <a:buAutoNum type="arabicPeriod"/>
            </a:pPr>
            <a:r>
              <a:rPr lang="it-IT" sz="2500" dirty="0" smtClean="0">
                <a:solidFill>
                  <a:srgbClr val="6F2927"/>
                </a:solidFill>
                <a:latin typeface="Agency FB" pitchFamily="34" charset="0"/>
              </a:rPr>
              <a:t>Competenza digitale</a:t>
            </a:r>
          </a:p>
          <a:p>
            <a:pPr marL="457200" indent="-457200">
              <a:spcAft>
                <a:spcPts val="600"/>
              </a:spcAft>
              <a:buFont typeface="+mj-lt"/>
              <a:buAutoNum type="arabicPeriod"/>
            </a:pPr>
            <a:r>
              <a:rPr lang="it-IT" sz="2500" dirty="0" smtClean="0">
                <a:solidFill>
                  <a:srgbClr val="6F2927"/>
                </a:solidFill>
                <a:latin typeface="Agency FB" pitchFamily="34" charset="0"/>
              </a:rPr>
              <a:t>Imparare ad imparare</a:t>
            </a:r>
          </a:p>
          <a:p>
            <a:pPr marL="457200" indent="-457200">
              <a:spcAft>
                <a:spcPts val="600"/>
              </a:spcAft>
              <a:buFont typeface="+mj-lt"/>
              <a:buAutoNum type="arabicPeriod"/>
            </a:pPr>
            <a:r>
              <a:rPr lang="it-IT" sz="2500" dirty="0" smtClean="0">
                <a:solidFill>
                  <a:srgbClr val="6F2927"/>
                </a:solidFill>
                <a:latin typeface="Agency FB" pitchFamily="34" charset="0"/>
              </a:rPr>
              <a:t>Competenze sociali e civiche</a:t>
            </a:r>
          </a:p>
          <a:p>
            <a:pPr marL="457200" indent="-457200">
              <a:spcAft>
                <a:spcPts val="600"/>
              </a:spcAft>
              <a:buFont typeface="+mj-lt"/>
              <a:buAutoNum type="arabicPeriod"/>
            </a:pPr>
            <a:r>
              <a:rPr lang="it-IT" sz="2500" dirty="0" smtClean="0">
                <a:solidFill>
                  <a:srgbClr val="6F2927"/>
                </a:solidFill>
                <a:latin typeface="Agency FB" pitchFamily="34" charset="0"/>
              </a:rPr>
              <a:t>Senso d’iniziativa ed imprenditorialità </a:t>
            </a:r>
          </a:p>
          <a:p>
            <a:pPr marL="457200" indent="-457200">
              <a:spcAft>
                <a:spcPts val="600"/>
              </a:spcAft>
              <a:buFont typeface="+mj-lt"/>
              <a:buAutoNum type="arabicPeriod"/>
            </a:pPr>
            <a:r>
              <a:rPr lang="it-IT" sz="2500" dirty="0" smtClean="0">
                <a:solidFill>
                  <a:srgbClr val="6F2927"/>
                </a:solidFill>
                <a:latin typeface="Agency FB" pitchFamily="34" charset="0"/>
              </a:rPr>
              <a:t>Consapevolezza ed espressione </a:t>
            </a:r>
            <a:r>
              <a:rPr lang="it-IT" sz="2500" dirty="0" smtClean="0">
                <a:solidFill>
                  <a:schemeClr val="accent2">
                    <a:lumMod val="75000"/>
                  </a:schemeClr>
                </a:solidFill>
                <a:latin typeface="Agency FB" pitchFamily="34" charset="0"/>
              </a:rPr>
              <a:t>culturale</a:t>
            </a:r>
          </a:p>
        </p:txBody>
      </p:sp>
      <p:sp>
        <p:nvSpPr>
          <p:cNvPr id="10" name="Segnaposto numero diapositiva 9"/>
          <p:cNvSpPr>
            <a:spLocks noGrp="1"/>
          </p:cNvSpPr>
          <p:nvPr>
            <p:ph type="sldNum" sz="quarter" idx="12"/>
          </p:nvPr>
        </p:nvSpPr>
        <p:spPr/>
        <p:txBody>
          <a:bodyPr/>
          <a:lstStyle/>
          <a:p>
            <a:fld id="{8180207A-DDD6-447D-82E4-1722B955657B}" type="slidenum">
              <a:rPr lang="it-IT" smtClean="0"/>
              <a:pPr/>
              <a:t>39</a:t>
            </a:fld>
            <a:endParaRPr lang="it-IT"/>
          </a:p>
        </p:txBody>
      </p:sp>
      <p:sp>
        <p:nvSpPr>
          <p:cNvPr id="11" name="CasellaDiTesto 10"/>
          <p:cNvSpPr txBox="1"/>
          <p:nvPr/>
        </p:nvSpPr>
        <p:spPr>
          <a:xfrm>
            <a:off x="1479791" y="1844824"/>
            <a:ext cx="2056973" cy="369332"/>
          </a:xfrm>
          <a:prstGeom prst="rect">
            <a:avLst/>
          </a:prstGeom>
          <a:noFill/>
        </p:spPr>
        <p:txBody>
          <a:bodyPr wrap="none" rtlCol="0">
            <a:spAutoFit/>
          </a:bodyPr>
          <a:lstStyle/>
          <a:p>
            <a:r>
              <a:rPr lang="it-IT" b="1" dirty="0" smtClean="0">
                <a:solidFill>
                  <a:srgbClr val="C00000"/>
                </a:solidFill>
                <a:latin typeface="Agency FB" pitchFamily="34" charset="0"/>
              </a:rPr>
              <a:t>Competenze disciplinari</a:t>
            </a:r>
            <a:endParaRPr lang="it-IT" b="1" dirty="0">
              <a:solidFill>
                <a:srgbClr val="C00000"/>
              </a:solidFill>
              <a:latin typeface="Agency FB" pitchFamily="34" charset="0"/>
            </a:endParaRPr>
          </a:p>
        </p:txBody>
      </p:sp>
      <p:sp>
        <p:nvSpPr>
          <p:cNvPr id="12" name="CasellaDiTesto 11"/>
          <p:cNvSpPr txBox="1"/>
          <p:nvPr/>
        </p:nvSpPr>
        <p:spPr>
          <a:xfrm>
            <a:off x="1403648" y="5805264"/>
            <a:ext cx="2061783" cy="369332"/>
          </a:xfrm>
          <a:prstGeom prst="rect">
            <a:avLst/>
          </a:prstGeom>
          <a:noFill/>
        </p:spPr>
        <p:txBody>
          <a:bodyPr wrap="none" rtlCol="0">
            <a:spAutoFit/>
          </a:bodyPr>
          <a:lstStyle/>
          <a:p>
            <a:r>
              <a:rPr lang="it-IT" b="1" dirty="0" smtClean="0">
                <a:solidFill>
                  <a:schemeClr val="accent6">
                    <a:lumMod val="50000"/>
                  </a:schemeClr>
                </a:solidFill>
                <a:latin typeface="Agency FB" pitchFamily="34" charset="0"/>
              </a:rPr>
              <a:t>Competenze trasversali</a:t>
            </a:r>
            <a:endParaRPr lang="it-IT" b="1" dirty="0">
              <a:solidFill>
                <a:schemeClr val="accent6">
                  <a:lumMod val="50000"/>
                </a:schemeClr>
              </a:solidFill>
              <a:latin typeface="Agency FB" pitchFamily="34"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0"/>
            <a:ext cx="4860032" cy="1484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42" name="Picture 2" descr="http://unipol.unipolsai.it/utile-e-facile/glossario/PublishingImages/06_Header_Glossario.jpg"/>
          <p:cNvPicPr>
            <a:picLocks noChangeAspect="1" noChangeArrowheads="1"/>
          </p:cNvPicPr>
          <p:nvPr/>
        </p:nvPicPr>
        <p:blipFill>
          <a:blip r:embed="rId2" cstate="print"/>
          <a:srcRect/>
          <a:stretch>
            <a:fillRect/>
          </a:stretch>
        </p:blipFill>
        <p:spPr bwMode="auto">
          <a:xfrm>
            <a:off x="4716016" y="0"/>
            <a:ext cx="4427984" cy="1484784"/>
          </a:xfrm>
          <a:prstGeom prst="rect">
            <a:avLst/>
          </a:prstGeom>
          <a:noFill/>
        </p:spPr>
      </p:pic>
      <p:sp>
        <p:nvSpPr>
          <p:cNvPr id="3" name="Segnaposto contenuto 2"/>
          <p:cNvSpPr>
            <a:spLocks noGrp="1"/>
          </p:cNvSpPr>
          <p:nvPr>
            <p:ph idx="1"/>
          </p:nvPr>
        </p:nvSpPr>
        <p:spPr>
          <a:xfrm>
            <a:off x="0" y="1700808"/>
            <a:ext cx="4067944" cy="2880320"/>
          </a:xfrm>
        </p:spPr>
        <p:txBody>
          <a:bodyPr>
            <a:noAutofit/>
          </a:bodyPr>
          <a:lstStyle/>
          <a:p>
            <a:pPr marL="265113" lvl="0" indent="-265113">
              <a:lnSpc>
                <a:spcPts val="2300"/>
              </a:lnSpc>
              <a:spcBef>
                <a:spcPts val="0"/>
              </a:spcBef>
              <a:spcAft>
                <a:spcPts val="300"/>
              </a:spcAft>
              <a:buFont typeface="+mj-lt"/>
              <a:buAutoNum type="arabicPeriod"/>
            </a:pPr>
            <a:r>
              <a:rPr lang="it-IT" sz="2200" dirty="0" smtClean="0">
                <a:solidFill>
                  <a:srgbClr val="184830"/>
                </a:solidFill>
                <a:latin typeface="Agency FB" pitchFamily="34" charset="0"/>
              </a:rPr>
              <a:t>Abilità</a:t>
            </a:r>
          </a:p>
          <a:p>
            <a:pPr marL="265113" lvl="0" indent="-265113">
              <a:lnSpc>
                <a:spcPts val="2300"/>
              </a:lnSpc>
              <a:spcBef>
                <a:spcPts val="0"/>
              </a:spcBef>
              <a:spcAft>
                <a:spcPts val="300"/>
              </a:spcAft>
              <a:buFont typeface="+mj-lt"/>
              <a:buAutoNum type="arabicPeriod"/>
            </a:pPr>
            <a:r>
              <a:rPr lang="it-IT" sz="2200" dirty="0" smtClean="0">
                <a:solidFill>
                  <a:srgbClr val="184830"/>
                </a:solidFill>
                <a:latin typeface="Agency FB" pitchFamily="34" charset="0"/>
              </a:rPr>
              <a:t>Apprendimento formale</a:t>
            </a:r>
          </a:p>
          <a:p>
            <a:pPr marL="265113" lvl="0" indent="-265113">
              <a:lnSpc>
                <a:spcPts val="2300"/>
              </a:lnSpc>
              <a:spcBef>
                <a:spcPts val="0"/>
              </a:spcBef>
              <a:spcAft>
                <a:spcPts val="300"/>
              </a:spcAft>
              <a:buFont typeface="+mj-lt"/>
              <a:buAutoNum type="arabicPeriod"/>
            </a:pPr>
            <a:r>
              <a:rPr lang="it-IT" sz="2200" dirty="0" smtClean="0">
                <a:solidFill>
                  <a:srgbClr val="184830"/>
                </a:solidFill>
                <a:latin typeface="Agency FB" pitchFamily="34" charset="0"/>
              </a:rPr>
              <a:t>Apprendimento informale</a:t>
            </a:r>
          </a:p>
          <a:p>
            <a:pPr marL="265113" lvl="0" indent="-265113">
              <a:lnSpc>
                <a:spcPts val="2300"/>
              </a:lnSpc>
              <a:spcBef>
                <a:spcPts val="0"/>
              </a:spcBef>
              <a:spcAft>
                <a:spcPts val="300"/>
              </a:spcAft>
              <a:buFont typeface="+mj-lt"/>
              <a:buAutoNum type="arabicPeriod"/>
            </a:pPr>
            <a:r>
              <a:rPr lang="it-IT" sz="2200" dirty="0" smtClean="0">
                <a:solidFill>
                  <a:srgbClr val="184830"/>
                </a:solidFill>
                <a:latin typeface="Agency FB" pitchFamily="34" charset="0"/>
              </a:rPr>
              <a:t>Apprendimento non formale</a:t>
            </a:r>
          </a:p>
          <a:p>
            <a:pPr marL="265113" lvl="0" indent="-265113">
              <a:lnSpc>
                <a:spcPts val="2300"/>
              </a:lnSpc>
              <a:spcBef>
                <a:spcPts val="0"/>
              </a:spcBef>
              <a:spcAft>
                <a:spcPts val="300"/>
              </a:spcAft>
              <a:buFont typeface="+mj-lt"/>
              <a:buAutoNum type="arabicPeriod"/>
            </a:pPr>
            <a:r>
              <a:rPr lang="it-IT" sz="2200" dirty="0" smtClean="0">
                <a:solidFill>
                  <a:srgbClr val="184830"/>
                </a:solidFill>
                <a:latin typeface="Agency FB" pitchFamily="34" charset="0"/>
              </a:rPr>
              <a:t>Apprendimento permanente</a:t>
            </a:r>
          </a:p>
          <a:p>
            <a:pPr marL="265113" lvl="0" indent="-265113">
              <a:lnSpc>
                <a:spcPts val="2300"/>
              </a:lnSpc>
              <a:spcBef>
                <a:spcPts val="0"/>
              </a:spcBef>
              <a:spcAft>
                <a:spcPts val="300"/>
              </a:spcAft>
              <a:buFont typeface="+mj-lt"/>
              <a:buAutoNum type="arabicPeriod"/>
            </a:pPr>
            <a:r>
              <a:rPr lang="it-IT" sz="2200" dirty="0" smtClean="0">
                <a:solidFill>
                  <a:srgbClr val="184830"/>
                </a:solidFill>
                <a:latin typeface="Agency FB" pitchFamily="34" charset="0"/>
              </a:rPr>
              <a:t>Certificazione delle competenze</a:t>
            </a:r>
          </a:p>
          <a:p>
            <a:pPr marL="265113" lvl="0" indent="-265113">
              <a:lnSpc>
                <a:spcPts val="2300"/>
              </a:lnSpc>
              <a:spcBef>
                <a:spcPts val="0"/>
              </a:spcBef>
              <a:spcAft>
                <a:spcPts val="300"/>
              </a:spcAft>
              <a:buFont typeface="+mj-lt"/>
              <a:buAutoNum type="arabicPeriod"/>
            </a:pPr>
            <a:r>
              <a:rPr lang="it-IT" sz="2200" dirty="0" smtClean="0">
                <a:solidFill>
                  <a:srgbClr val="184830"/>
                </a:solidFill>
                <a:latin typeface="Agency FB" pitchFamily="34" charset="0"/>
              </a:rPr>
              <a:t>Competenze</a:t>
            </a:r>
          </a:p>
          <a:p>
            <a:pPr marL="265113" lvl="0" indent="-265113">
              <a:lnSpc>
                <a:spcPts val="2300"/>
              </a:lnSpc>
              <a:spcBef>
                <a:spcPts val="0"/>
              </a:spcBef>
              <a:spcAft>
                <a:spcPts val="300"/>
              </a:spcAft>
              <a:buFont typeface="+mj-lt"/>
              <a:buAutoNum type="arabicPeriod"/>
            </a:pPr>
            <a:r>
              <a:rPr lang="it-IT" sz="2200" dirty="0" smtClean="0">
                <a:solidFill>
                  <a:srgbClr val="184830"/>
                </a:solidFill>
                <a:latin typeface="Agency FB" pitchFamily="34" charset="0"/>
              </a:rPr>
              <a:t>Competenze chiave di cittadinanza</a:t>
            </a:r>
          </a:p>
          <a:p>
            <a:pPr>
              <a:lnSpc>
                <a:spcPts val="2300"/>
              </a:lnSpc>
              <a:spcBef>
                <a:spcPts val="0"/>
              </a:spcBef>
              <a:spcAft>
                <a:spcPts val="300"/>
              </a:spcAft>
              <a:buNone/>
            </a:pPr>
            <a:endParaRPr lang="it-IT" sz="2200" dirty="0"/>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dirty="0" smtClean="0"/>
              <a:t>a cura di Mariella Spinosi</a:t>
            </a:r>
            <a:endParaRPr lang="it-IT" dirty="0"/>
          </a:p>
        </p:txBody>
      </p:sp>
      <p:sp>
        <p:nvSpPr>
          <p:cNvPr id="6" name="Segnaposto numero diapositiva 5"/>
          <p:cNvSpPr>
            <a:spLocks noGrp="1"/>
          </p:cNvSpPr>
          <p:nvPr>
            <p:ph type="sldNum" sz="quarter" idx="12"/>
          </p:nvPr>
        </p:nvSpPr>
        <p:spPr/>
        <p:txBody>
          <a:bodyPr/>
          <a:lstStyle/>
          <a:p>
            <a:fld id="{8180207A-DDD6-447D-82E4-1722B955657B}" type="slidenum">
              <a:rPr lang="it-IT" smtClean="0"/>
              <a:pPr/>
              <a:t>4</a:t>
            </a:fld>
            <a:endParaRPr lang="it-IT"/>
          </a:p>
        </p:txBody>
      </p:sp>
      <p:sp>
        <p:nvSpPr>
          <p:cNvPr id="7" name="Rettangolo 6"/>
          <p:cNvSpPr/>
          <p:nvPr/>
        </p:nvSpPr>
        <p:spPr>
          <a:xfrm>
            <a:off x="5508104" y="6488668"/>
            <a:ext cx="2680542" cy="369332"/>
          </a:xfrm>
          <a:prstGeom prst="rect">
            <a:avLst/>
          </a:prstGeom>
        </p:spPr>
        <p:txBody>
          <a:bodyPr wrap="none">
            <a:spAutoFit/>
          </a:bodyPr>
          <a:lstStyle/>
          <a:p>
            <a:r>
              <a:rPr lang="it-IT" i="1" dirty="0" err="1" smtClean="0">
                <a:latin typeface="Agency FB" pitchFamily="34" charset="0"/>
              </a:rPr>
              <a:t>European</a:t>
            </a:r>
            <a:r>
              <a:rPr lang="it-IT" i="1" dirty="0" smtClean="0">
                <a:latin typeface="Agency FB" pitchFamily="34" charset="0"/>
              </a:rPr>
              <a:t> </a:t>
            </a:r>
            <a:r>
              <a:rPr lang="it-IT" i="1" dirty="0" err="1" smtClean="0">
                <a:latin typeface="Agency FB" pitchFamily="34" charset="0"/>
              </a:rPr>
              <a:t>Qualification</a:t>
            </a:r>
            <a:r>
              <a:rPr lang="it-IT" i="1" dirty="0" smtClean="0">
                <a:latin typeface="Agency FB" pitchFamily="34" charset="0"/>
              </a:rPr>
              <a:t> </a:t>
            </a:r>
            <a:r>
              <a:rPr lang="it-IT" i="1" dirty="0" err="1" smtClean="0">
                <a:latin typeface="Agency FB" pitchFamily="34" charset="0"/>
              </a:rPr>
              <a:t>Framework</a:t>
            </a:r>
            <a:endParaRPr lang="it-IT" dirty="0"/>
          </a:p>
        </p:txBody>
      </p:sp>
      <p:sp>
        <p:nvSpPr>
          <p:cNvPr id="9" name="Segnaposto contenuto 2"/>
          <p:cNvSpPr txBox="1">
            <a:spLocks/>
          </p:cNvSpPr>
          <p:nvPr/>
        </p:nvSpPr>
        <p:spPr>
          <a:xfrm>
            <a:off x="4211960" y="1700808"/>
            <a:ext cx="4608512" cy="2979712"/>
          </a:xfrm>
          <a:prstGeom prst="rect">
            <a:avLst/>
          </a:prstGeom>
        </p:spPr>
        <p:txBody>
          <a:bodyPr vert="horz" lIns="91440" tIns="45720" rIns="91440" bIns="45720" rtlCol="0">
            <a:noAutofit/>
          </a:bodyPr>
          <a:lstStyle/>
          <a:p>
            <a:pPr marL="265113" marR="0" lvl="0" indent="-265113" algn="l" defTabSz="914400" rtl="0" eaLnBrk="1" fontAlgn="auto" latinLnBrk="0" hangingPunct="1">
              <a:lnSpc>
                <a:spcPts val="2300"/>
              </a:lnSpc>
              <a:spcBef>
                <a:spcPts val="0"/>
              </a:spcBef>
              <a:spcAft>
                <a:spcPts val="300"/>
              </a:spcAft>
              <a:buClrTx/>
              <a:buSzTx/>
              <a:buFont typeface="+mj-lt"/>
              <a:buAutoNum type="arabicPeriod"/>
              <a:tabLst/>
              <a:defRPr/>
            </a:pPr>
            <a:r>
              <a:rPr kumimoji="0" lang="it-IT" sz="2200" b="0" i="0" u="none" strike="noStrike" kern="1200" cap="none" spc="0" normalizeH="0" baseline="0" noProof="0" dirty="0" smtClean="0">
                <a:ln>
                  <a:noFill/>
                </a:ln>
                <a:solidFill>
                  <a:srgbClr val="C00000"/>
                </a:solidFill>
                <a:effectLst/>
                <a:uLnTx/>
                <a:uFillTx/>
                <a:latin typeface="Agency FB" pitchFamily="34" charset="0"/>
                <a:ea typeface="+mn-ea"/>
                <a:cs typeface="+mn-cs"/>
              </a:rPr>
              <a:t>Conoscenze</a:t>
            </a:r>
          </a:p>
          <a:p>
            <a:pPr marL="265113" marR="0" lvl="0" indent="-265113" algn="l" defTabSz="914400" rtl="0" eaLnBrk="1" fontAlgn="auto" latinLnBrk="0" hangingPunct="1">
              <a:lnSpc>
                <a:spcPts val="2300"/>
              </a:lnSpc>
              <a:spcBef>
                <a:spcPts val="0"/>
              </a:spcBef>
              <a:spcAft>
                <a:spcPts val="300"/>
              </a:spcAft>
              <a:buClrTx/>
              <a:buSzTx/>
              <a:buFont typeface="+mj-lt"/>
              <a:buAutoNum type="arabicPeriod"/>
              <a:tabLst/>
              <a:defRPr/>
            </a:pPr>
            <a:r>
              <a:rPr kumimoji="0" lang="it-IT" sz="2200" b="0" i="0" u="none" strike="noStrike" kern="1200" cap="none" spc="0" normalizeH="0" baseline="0" noProof="0" dirty="0" smtClean="0">
                <a:ln>
                  <a:noFill/>
                </a:ln>
                <a:solidFill>
                  <a:srgbClr val="C00000"/>
                </a:solidFill>
                <a:effectLst/>
                <a:uLnTx/>
                <a:uFillTx/>
                <a:latin typeface="Agency FB" pitchFamily="34" charset="0"/>
                <a:ea typeface="+mn-ea"/>
                <a:cs typeface="+mn-cs"/>
              </a:rPr>
              <a:t>Curricolo</a:t>
            </a:r>
          </a:p>
          <a:p>
            <a:pPr marL="265113" marR="0" lvl="0" indent="-265113" algn="l" defTabSz="914400" rtl="0" eaLnBrk="1" fontAlgn="auto" latinLnBrk="0" hangingPunct="1">
              <a:lnSpc>
                <a:spcPts val="2300"/>
              </a:lnSpc>
              <a:spcBef>
                <a:spcPts val="0"/>
              </a:spcBef>
              <a:spcAft>
                <a:spcPts val="300"/>
              </a:spcAft>
              <a:buClrTx/>
              <a:buSzTx/>
              <a:buFont typeface="+mj-lt"/>
              <a:buAutoNum type="arabicPeriod"/>
              <a:tabLst/>
              <a:defRPr/>
            </a:pPr>
            <a:r>
              <a:rPr kumimoji="0" lang="it-IT" sz="2200" b="0" i="0" u="none" strike="noStrike" kern="1200" cap="none" spc="0" normalizeH="0" baseline="0" noProof="0" dirty="0" smtClean="0">
                <a:ln>
                  <a:noFill/>
                </a:ln>
                <a:solidFill>
                  <a:srgbClr val="C00000"/>
                </a:solidFill>
                <a:effectLst/>
                <a:uLnTx/>
                <a:uFillTx/>
                <a:latin typeface="Agency FB" pitchFamily="34" charset="0"/>
                <a:ea typeface="+mn-ea"/>
                <a:cs typeface="+mn-cs"/>
              </a:rPr>
              <a:t>Obiettivi di apprendimento</a:t>
            </a:r>
          </a:p>
          <a:p>
            <a:pPr marL="265113" marR="0" lvl="0" indent="-265113" algn="l" defTabSz="914400" rtl="0" eaLnBrk="1" fontAlgn="auto" latinLnBrk="0" hangingPunct="1">
              <a:lnSpc>
                <a:spcPts val="2300"/>
              </a:lnSpc>
              <a:spcBef>
                <a:spcPts val="0"/>
              </a:spcBef>
              <a:spcAft>
                <a:spcPts val="300"/>
              </a:spcAft>
              <a:buClrTx/>
              <a:buSzTx/>
              <a:buFont typeface="+mj-lt"/>
              <a:buAutoNum type="arabicPeriod"/>
              <a:tabLst/>
              <a:defRPr/>
            </a:pPr>
            <a:r>
              <a:rPr kumimoji="0" lang="it-IT" sz="2200" b="0" i="0" u="none" strike="noStrike" kern="1200" cap="none" spc="0" normalizeH="0" baseline="0" noProof="0" dirty="0" smtClean="0">
                <a:ln>
                  <a:noFill/>
                </a:ln>
                <a:solidFill>
                  <a:srgbClr val="C00000"/>
                </a:solidFill>
                <a:effectLst/>
                <a:uLnTx/>
                <a:uFillTx/>
                <a:latin typeface="Agency FB" pitchFamily="34" charset="0"/>
                <a:ea typeface="+mn-ea"/>
                <a:cs typeface="+mn-cs"/>
              </a:rPr>
              <a:t>Quadro Europeo delle Qualifiche (EQF)</a:t>
            </a:r>
          </a:p>
          <a:p>
            <a:pPr marL="265113" marR="0" lvl="0" indent="-265113" algn="l" defTabSz="914400" rtl="0" eaLnBrk="1" fontAlgn="auto" latinLnBrk="0" hangingPunct="1">
              <a:lnSpc>
                <a:spcPts val="2300"/>
              </a:lnSpc>
              <a:spcBef>
                <a:spcPts val="0"/>
              </a:spcBef>
              <a:spcAft>
                <a:spcPts val="300"/>
              </a:spcAft>
              <a:buClrTx/>
              <a:buSzTx/>
              <a:buFont typeface="Arial" pitchFamily="34" charset="0"/>
              <a:buAutoNum type="arabicPlain" startAt="13"/>
              <a:tabLst/>
              <a:defRPr/>
            </a:pPr>
            <a:r>
              <a:rPr kumimoji="0" lang="it-IT" sz="2200" b="0" i="0" u="none" strike="noStrike" kern="1200" cap="none" spc="0" normalizeH="0" baseline="0" noProof="0" dirty="0" smtClean="0">
                <a:ln>
                  <a:noFill/>
                </a:ln>
                <a:solidFill>
                  <a:srgbClr val="C00000"/>
                </a:solidFill>
                <a:effectLst/>
                <a:uLnTx/>
                <a:uFillTx/>
                <a:latin typeface="Agency FB" pitchFamily="34" charset="0"/>
                <a:ea typeface="+mn-ea"/>
                <a:cs typeface="+mn-cs"/>
              </a:rPr>
              <a:t>Qualifica</a:t>
            </a:r>
          </a:p>
          <a:p>
            <a:pPr marL="265113" marR="0" lvl="0" indent="-265113" algn="l" defTabSz="914400" rtl="0" eaLnBrk="1" fontAlgn="auto" latinLnBrk="0" hangingPunct="1">
              <a:lnSpc>
                <a:spcPts val="2300"/>
              </a:lnSpc>
              <a:spcBef>
                <a:spcPts val="0"/>
              </a:spcBef>
              <a:spcAft>
                <a:spcPts val="300"/>
              </a:spcAft>
              <a:buClrTx/>
              <a:buSzTx/>
              <a:buFont typeface="Arial" pitchFamily="34" charset="0"/>
              <a:buAutoNum type="arabicPlain" startAt="13"/>
              <a:tabLst/>
              <a:defRPr/>
            </a:pPr>
            <a:r>
              <a:rPr kumimoji="0" lang="it-IT" sz="2200" b="0" i="0" u="none" strike="noStrike" kern="1200" cap="none" spc="0" normalizeH="0" baseline="0" noProof="0" dirty="0" smtClean="0">
                <a:ln>
                  <a:noFill/>
                </a:ln>
                <a:solidFill>
                  <a:srgbClr val="C00000"/>
                </a:solidFill>
                <a:effectLst/>
                <a:uLnTx/>
                <a:uFillTx/>
                <a:latin typeface="Agency FB" pitchFamily="34" charset="0"/>
                <a:ea typeface="+mn-ea"/>
                <a:cs typeface="+mn-cs"/>
              </a:rPr>
              <a:t>Risultati di apprendimento</a:t>
            </a:r>
          </a:p>
          <a:p>
            <a:pPr marL="265113" marR="0" lvl="0" indent="-265113" algn="l" defTabSz="914400" rtl="0" eaLnBrk="1" fontAlgn="auto" latinLnBrk="0" hangingPunct="1">
              <a:lnSpc>
                <a:spcPts val="2300"/>
              </a:lnSpc>
              <a:spcBef>
                <a:spcPts val="0"/>
              </a:spcBef>
              <a:spcAft>
                <a:spcPts val="300"/>
              </a:spcAft>
              <a:buClrTx/>
              <a:buSzTx/>
              <a:buFont typeface="Arial" pitchFamily="34" charset="0"/>
              <a:buAutoNum type="arabicPlain" startAt="13"/>
              <a:tabLst/>
              <a:defRPr/>
            </a:pPr>
            <a:r>
              <a:rPr kumimoji="0" lang="it-IT" sz="2200" b="0" i="0" u="none" strike="noStrike" kern="1200" cap="none" spc="0" normalizeH="0" baseline="0" noProof="0" dirty="0" smtClean="0">
                <a:ln>
                  <a:noFill/>
                </a:ln>
                <a:solidFill>
                  <a:srgbClr val="C00000"/>
                </a:solidFill>
                <a:effectLst/>
                <a:uLnTx/>
                <a:uFillTx/>
                <a:latin typeface="Agency FB" pitchFamily="34" charset="0"/>
                <a:ea typeface="+mn-ea"/>
                <a:cs typeface="+mn-cs"/>
              </a:rPr>
              <a:t>Traguardi per lo sviluppo delle competenze</a:t>
            </a:r>
          </a:p>
          <a:p>
            <a:pPr marL="265113" marR="0" lvl="0" indent="-265113" algn="l" defTabSz="914400" rtl="0" eaLnBrk="1" fontAlgn="auto" latinLnBrk="0" hangingPunct="1">
              <a:lnSpc>
                <a:spcPts val="2300"/>
              </a:lnSpc>
              <a:spcBef>
                <a:spcPts val="0"/>
              </a:spcBef>
              <a:spcAft>
                <a:spcPts val="300"/>
              </a:spcAft>
              <a:buClrTx/>
              <a:buSzTx/>
              <a:buFont typeface="Arial" pitchFamily="34" charset="0"/>
              <a:buAutoNum type="arabicPlain" startAt="13"/>
              <a:tabLst/>
              <a:defRPr/>
            </a:pPr>
            <a:r>
              <a:rPr kumimoji="0" lang="it-IT" sz="2200" b="0" i="0" u="none" strike="noStrike" kern="1200" cap="none" spc="0" normalizeH="0" baseline="0" noProof="0" dirty="0" smtClean="0">
                <a:ln>
                  <a:noFill/>
                </a:ln>
                <a:solidFill>
                  <a:srgbClr val="C00000"/>
                </a:solidFill>
                <a:effectLst/>
                <a:uLnTx/>
                <a:uFillTx/>
                <a:latin typeface="Agency FB" pitchFamily="34" charset="0"/>
                <a:ea typeface="+mn-ea"/>
                <a:cs typeface="+mn-cs"/>
              </a:rPr>
              <a:t>Valutazione</a:t>
            </a:r>
          </a:p>
          <a:p>
            <a:pPr marL="342900" marR="0" lvl="0" indent="-342900" algn="l" defTabSz="914400" rtl="0" eaLnBrk="1" fontAlgn="auto" latinLnBrk="0" hangingPunct="1">
              <a:lnSpc>
                <a:spcPts val="2300"/>
              </a:lnSpc>
              <a:spcBef>
                <a:spcPts val="0"/>
              </a:spcBef>
              <a:spcAft>
                <a:spcPts val="300"/>
              </a:spcAft>
              <a:buClrTx/>
              <a:buSzTx/>
              <a:buFont typeface="Arial" pitchFamily="34" charset="0"/>
              <a:buChar char="•"/>
              <a:tabLst/>
              <a:defRPr/>
            </a:pPr>
            <a:endParaRPr kumimoji="0" lang="it-IT"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4" name="Picture 4" descr="http://www.str.it/skins/Images/testate/servizi_glossario.png"/>
          <p:cNvPicPr>
            <a:picLocks noChangeAspect="1" noChangeArrowheads="1"/>
          </p:cNvPicPr>
          <p:nvPr/>
        </p:nvPicPr>
        <p:blipFill>
          <a:blip r:embed="rId3" cstate="print"/>
          <a:srcRect/>
          <a:stretch>
            <a:fillRect/>
          </a:stretch>
        </p:blipFill>
        <p:spPr bwMode="auto">
          <a:xfrm>
            <a:off x="0" y="4509120"/>
            <a:ext cx="9144000" cy="2348880"/>
          </a:xfrm>
          <a:prstGeom prst="rect">
            <a:avLst/>
          </a:prstGeom>
          <a:noFill/>
        </p:spPr>
      </p:pic>
      <p:sp>
        <p:nvSpPr>
          <p:cNvPr id="12" name="Rettangolo 11"/>
          <p:cNvSpPr/>
          <p:nvPr/>
        </p:nvSpPr>
        <p:spPr>
          <a:xfrm>
            <a:off x="0" y="0"/>
            <a:ext cx="3995936" cy="1457400"/>
          </a:xfrm>
          <a:prstGeom prst="rect">
            <a:avLst/>
          </a:prstGeom>
          <a:solidFill>
            <a:srgbClr val="EB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0" y="0"/>
            <a:ext cx="3267472" cy="1457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8384" y="0"/>
            <a:ext cx="2403376" cy="1484784"/>
          </a:xfrm>
          <a:prstGeom prst="rect">
            <a:avLst/>
          </a:prstGeom>
          <a:solidFill>
            <a:srgbClr val="EB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179512" y="260648"/>
            <a:ext cx="4752528" cy="706090"/>
          </a:xfrm>
        </p:spPr>
        <p:txBody>
          <a:bodyPr>
            <a:normAutofit fontScale="90000"/>
          </a:bodyPr>
          <a:lstStyle/>
          <a:p>
            <a:pPr algn="l"/>
            <a:r>
              <a:rPr lang="it-IT" dirty="0" smtClean="0">
                <a:latin typeface="Agency FB" pitchFamily="34" charset="0"/>
              </a:rPr>
              <a:t>Glossario con la definizione di 16 termini </a:t>
            </a:r>
            <a:r>
              <a:rPr lang="it-IT" sz="2200" dirty="0" smtClean="0">
                <a:latin typeface="Agency FB" pitchFamily="34" charset="0"/>
              </a:rPr>
              <a:t>[</a:t>
            </a:r>
            <a:r>
              <a:rPr lang="it-IT" sz="2200" dirty="0" err="1" smtClean="0">
                <a:latin typeface="Agency FB" pitchFamily="34" charset="0"/>
              </a:rPr>
              <a:t>All</a:t>
            </a:r>
            <a:r>
              <a:rPr lang="it-IT" sz="2200" dirty="0" smtClean="0">
                <a:latin typeface="Agency FB" pitchFamily="34" charset="0"/>
              </a:rPr>
              <a:t>. 2 alle Linee guida]</a:t>
            </a:r>
            <a:endParaRPr lang="it-IT" sz="2200" dirty="0">
              <a:latin typeface="Agency FB" pitchFamily="34" charset="0"/>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8538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Segnaposto contenuto 2"/>
          <p:cNvSpPr>
            <a:spLocks noGrp="1"/>
          </p:cNvSpPr>
          <p:nvPr>
            <p:ph idx="1"/>
          </p:nvPr>
        </p:nvSpPr>
        <p:spPr>
          <a:xfrm>
            <a:off x="0" y="72008"/>
            <a:ext cx="5724128" cy="6858000"/>
          </a:xfrm>
        </p:spPr>
        <p:txBody>
          <a:bodyPr>
            <a:noAutofit/>
          </a:bodyPr>
          <a:lstStyle/>
          <a:p>
            <a:pPr marL="265113" indent="-265113">
              <a:lnSpc>
                <a:spcPts val="1700"/>
              </a:lnSpc>
              <a:spcBef>
                <a:spcPts val="0"/>
              </a:spcBef>
              <a:spcAft>
                <a:spcPts val="600"/>
              </a:spcAft>
              <a:buNone/>
            </a:pPr>
            <a:r>
              <a:rPr lang="it-IT" sz="1400" spc="-40" dirty="0" smtClean="0">
                <a:solidFill>
                  <a:schemeClr val="bg1"/>
                </a:solidFill>
              </a:rPr>
              <a:t>1 	</a:t>
            </a:r>
            <a:r>
              <a:rPr lang="it-IT" sz="1700" dirty="0" smtClean="0">
                <a:solidFill>
                  <a:schemeClr val="bg1"/>
                </a:solidFill>
                <a:latin typeface="Agency FB" pitchFamily="34" charset="0"/>
              </a:rPr>
              <a:t>Ha una padronanza della lingua italiana tale da consentirgli di comprendere enunciati, di  raccontare le proprie esperienze e di adottare un registro linguistico appropriato alle diverse situazioni.</a:t>
            </a:r>
            <a:r>
              <a:rPr lang="it-IT" sz="1700" spc="-40" dirty="0" smtClean="0">
                <a:solidFill>
                  <a:schemeClr val="bg1"/>
                </a:solidFill>
                <a:latin typeface="Agency FB" pitchFamily="34" charset="0"/>
              </a:rPr>
              <a:t>.</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2. 	</a:t>
            </a:r>
            <a:r>
              <a:rPr lang="it-IT" sz="1700" spc="-30" dirty="0" smtClean="0">
                <a:solidFill>
                  <a:schemeClr val="bg1"/>
                </a:solidFill>
                <a:latin typeface="Agency FB" pitchFamily="34" charset="0"/>
              </a:rPr>
              <a:t> È in grado di esprimersi a livello elementare in lingua inglese e di affrontare una comunicazione essenziale, in semplici situazioni di vita quotidiana.</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3. 	</a:t>
            </a:r>
            <a:r>
              <a:rPr lang="it-IT" sz="1700" dirty="0" smtClean="0">
                <a:solidFill>
                  <a:schemeClr val="bg1"/>
                </a:solidFill>
                <a:latin typeface="Agency FB" pitchFamily="34" charset="0"/>
              </a:rPr>
              <a:t>Utilizza le sue conoscenze matematiche e scientifico tecnologiche per trovare e giustificare soluzioni a problemi reali. </a:t>
            </a:r>
            <a:endParaRPr lang="it-IT" sz="1700" spc="-40" dirty="0" smtClean="0">
              <a:solidFill>
                <a:schemeClr val="bg1"/>
              </a:solidFill>
              <a:latin typeface="Agency FB" pitchFamily="34" charset="0"/>
            </a:endParaRP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4. 	Usa le tecnologie in contesti comunicativi concreti; per ricercare dati informazioni; per interagire con soggetti diversi.</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5. 	Si orienta nello spazio e nel tempo; osserva, descrive e attribuisce significato ad ambienti, fatti, fenomeni e produzioni artistiche.</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6. 	Possiede un patrimonio di conoscenze e nozioni di base ed è in grado di ricercare ed organizzare nuove informazioni.</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7. 	</a:t>
            </a:r>
            <a:r>
              <a:rPr lang="it-IT" sz="1700" dirty="0" smtClean="0">
                <a:latin typeface="Agency FB" pitchFamily="34" charset="0"/>
              </a:rPr>
              <a:t> </a:t>
            </a:r>
            <a:r>
              <a:rPr lang="it-IT" sz="1700" dirty="0" smtClean="0">
                <a:solidFill>
                  <a:schemeClr val="bg1"/>
                </a:solidFill>
                <a:latin typeface="Agency FB" pitchFamily="34" charset="0"/>
              </a:rPr>
              <a:t>Utilizza gli strumenti di conoscenza per comprendere se stesso e gli altri, per riconoscere le diverse identità, le tradizioni culturali e religiose, in un’ottica di dialogo e di rispetto reciproco</a:t>
            </a:r>
            <a:r>
              <a:rPr lang="it-IT" sz="1700" spc="-40" dirty="0" smtClean="0">
                <a:solidFill>
                  <a:schemeClr val="bg1"/>
                </a:solidFill>
                <a:latin typeface="Agency FB" pitchFamily="34" charset="0"/>
              </a:rPr>
              <a:t>.  </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8.	In relazione alle proprie potenzialità e al proprio talento si esprime in ambiti  motorio,  artistico e musicale che gli sono congeniali.</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9. 	Dimostra originalità e spirito di iniziativa. È in grado di realizzare semplici progetti.</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10. 	Ha consapevolezza delle proprie potenzialità e dei propri limiti.</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	Si impegna per portare a compimento il lavoro iniziato da solo o insieme ad altri. </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11. Rispetta le regole condivise, collabora con gli altri per la costruzione del bene comune. Si assume le proprie responsabilità e chiede aiuto quando si trova in difficoltà e sa fornire aiuto a chi lo chiede. </a:t>
            </a:r>
          </a:p>
          <a:p>
            <a:pPr marL="265113" indent="-265113">
              <a:lnSpc>
                <a:spcPts val="1700"/>
              </a:lnSpc>
              <a:spcBef>
                <a:spcPts val="0"/>
              </a:spcBef>
              <a:spcAft>
                <a:spcPts val="600"/>
              </a:spcAft>
              <a:buNone/>
            </a:pPr>
            <a:r>
              <a:rPr lang="it-IT" sz="1700" spc="-40" dirty="0" smtClean="0">
                <a:solidFill>
                  <a:schemeClr val="bg1"/>
                </a:solidFill>
                <a:latin typeface="Agency FB" pitchFamily="34" charset="0"/>
              </a:rPr>
              <a:t>12. Ha cura e rispetto di sé, degli altri e dell’ambiente come presupposto di un sano e corretto stile di vita.  </a:t>
            </a:r>
            <a:endParaRPr lang="it-IT" sz="1700" spc="-40" dirty="0">
              <a:solidFill>
                <a:schemeClr val="bg1"/>
              </a:solidFill>
              <a:latin typeface="Agency FB" pitchFamily="34" charset="0"/>
            </a:endParaRPr>
          </a:p>
        </p:txBody>
      </p:sp>
      <p:sp>
        <p:nvSpPr>
          <p:cNvPr id="21" name="Rettangolo 20"/>
          <p:cNvSpPr/>
          <p:nvPr/>
        </p:nvSpPr>
        <p:spPr>
          <a:xfrm>
            <a:off x="5688632" y="6165304"/>
            <a:ext cx="2087431" cy="369332"/>
          </a:xfrm>
          <a:prstGeom prst="rect">
            <a:avLst/>
          </a:prstGeom>
        </p:spPr>
        <p:txBody>
          <a:bodyPr wrap="none">
            <a:spAutoFit/>
          </a:bodyPr>
          <a:lstStyle/>
          <a:p>
            <a:r>
              <a:rPr lang="it-IT" spc="-50" dirty="0" smtClean="0">
                <a:solidFill>
                  <a:srgbClr val="FFFF00"/>
                </a:solidFill>
                <a:latin typeface="Agency FB" pitchFamily="34" charset="0"/>
              </a:rPr>
              <a:t>Competenze sociali e civiche</a:t>
            </a:r>
            <a:endParaRPr lang="it-IT" b="1" spc="-50" dirty="0">
              <a:solidFill>
                <a:srgbClr val="FFFF00"/>
              </a:solidFill>
              <a:latin typeface="Agency FB" pitchFamily="34" charset="0"/>
            </a:endParaRPr>
          </a:p>
        </p:txBody>
      </p:sp>
      <p:sp>
        <p:nvSpPr>
          <p:cNvPr id="19" name="Rettangolo 18"/>
          <p:cNvSpPr/>
          <p:nvPr/>
        </p:nvSpPr>
        <p:spPr>
          <a:xfrm>
            <a:off x="5688632" y="4870901"/>
            <a:ext cx="3527591" cy="646331"/>
          </a:xfrm>
          <a:prstGeom prst="rect">
            <a:avLst/>
          </a:prstGeom>
        </p:spPr>
        <p:txBody>
          <a:bodyPr wrap="square">
            <a:spAutoFit/>
          </a:bodyPr>
          <a:lstStyle/>
          <a:p>
            <a:r>
              <a:rPr lang="it-IT" spc="-50" dirty="0" smtClean="0">
                <a:solidFill>
                  <a:srgbClr val="FFFF00"/>
                </a:solidFill>
                <a:latin typeface="Agency FB" pitchFamily="34" charset="0"/>
              </a:rPr>
              <a:t>Competenze sociali e civiche – Imparare ad imparare</a:t>
            </a:r>
            <a:endParaRPr lang="it-IT" spc="-50" dirty="0">
              <a:solidFill>
                <a:srgbClr val="FFFF00"/>
              </a:solidFill>
              <a:latin typeface="Agency FB" pitchFamily="34" charset="0"/>
            </a:endParaRPr>
          </a:p>
        </p:txBody>
      </p:sp>
      <p:sp>
        <p:nvSpPr>
          <p:cNvPr id="20" name="Rettangolo 19"/>
          <p:cNvSpPr/>
          <p:nvPr/>
        </p:nvSpPr>
        <p:spPr>
          <a:xfrm>
            <a:off x="5688632" y="5589240"/>
            <a:ext cx="2087431" cy="369332"/>
          </a:xfrm>
          <a:prstGeom prst="rect">
            <a:avLst/>
          </a:prstGeom>
        </p:spPr>
        <p:txBody>
          <a:bodyPr wrap="none">
            <a:spAutoFit/>
          </a:bodyPr>
          <a:lstStyle/>
          <a:p>
            <a:r>
              <a:rPr lang="it-IT" spc="-50" dirty="0" smtClean="0">
                <a:solidFill>
                  <a:srgbClr val="FFFF00"/>
                </a:solidFill>
                <a:latin typeface="Agency FB" pitchFamily="34" charset="0"/>
              </a:rPr>
              <a:t>Competenze sociali e civiche</a:t>
            </a:r>
            <a:endParaRPr lang="it-IT" b="1" spc="-50" dirty="0">
              <a:solidFill>
                <a:srgbClr val="FFFF00"/>
              </a:solidFill>
              <a:latin typeface="Agency FB" pitchFamily="34" charset="0"/>
            </a:endParaRPr>
          </a:p>
        </p:txBody>
      </p:sp>
      <p:sp>
        <p:nvSpPr>
          <p:cNvPr id="22" name="Rettangolo 21"/>
          <p:cNvSpPr/>
          <p:nvPr/>
        </p:nvSpPr>
        <p:spPr>
          <a:xfrm>
            <a:off x="5688632" y="4427820"/>
            <a:ext cx="3168352" cy="369332"/>
          </a:xfrm>
          <a:prstGeom prst="rect">
            <a:avLst/>
          </a:prstGeom>
        </p:spPr>
        <p:txBody>
          <a:bodyPr wrap="square">
            <a:spAutoFit/>
          </a:bodyPr>
          <a:lstStyle/>
          <a:p>
            <a:r>
              <a:rPr lang="it-IT" spc="-50" dirty="0" smtClean="0">
                <a:solidFill>
                  <a:srgbClr val="FFFF00"/>
                </a:solidFill>
                <a:latin typeface="Agency FB" pitchFamily="34" charset="0"/>
              </a:rPr>
              <a:t>Spirito di iniziativa ed  imprenditorialità</a:t>
            </a:r>
            <a:endParaRPr lang="it-IT" spc="-50" dirty="0">
              <a:solidFill>
                <a:srgbClr val="FFFF00"/>
              </a:solidFill>
              <a:latin typeface="Agency FB" pitchFamily="34" charset="0"/>
            </a:endParaRPr>
          </a:p>
        </p:txBody>
      </p:sp>
      <p:sp>
        <p:nvSpPr>
          <p:cNvPr id="23" name="Rettangolo 22"/>
          <p:cNvSpPr/>
          <p:nvPr/>
        </p:nvSpPr>
        <p:spPr>
          <a:xfrm>
            <a:off x="5688632" y="3995772"/>
            <a:ext cx="2999539" cy="369332"/>
          </a:xfrm>
          <a:prstGeom prst="rect">
            <a:avLst/>
          </a:prstGeom>
        </p:spPr>
        <p:txBody>
          <a:bodyPr wrap="none">
            <a:spAutoFit/>
          </a:bodyPr>
          <a:lstStyle/>
          <a:p>
            <a:r>
              <a:rPr lang="it-IT" spc="-50" dirty="0" smtClean="0">
                <a:solidFill>
                  <a:srgbClr val="FFFF00"/>
                </a:solidFill>
                <a:latin typeface="Agency FB" pitchFamily="34" charset="0"/>
              </a:rPr>
              <a:t>Consapevolezza ed espressione culturale</a:t>
            </a:r>
            <a:endParaRPr lang="it-IT" spc="-50" dirty="0">
              <a:solidFill>
                <a:srgbClr val="FFFF00"/>
              </a:solidFill>
              <a:latin typeface="Agency FB" pitchFamily="34" charset="0"/>
            </a:endParaRPr>
          </a:p>
        </p:txBody>
      </p:sp>
      <p:sp>
        <p:nvSpPr>
          <p:cNvPr id="24" name="Rettangolo 23"/>
          <p:cNvSpPr/>
          <p:nvPr/>
        </p:nvSpPr>
        <p:spPr>
          <a:xfrm>
            <a:off x="5688632" y="2298938"/>
            <a:ext cx="2836033" cy="553998"/>
          </a:xfrm>
          <a:prstGeom prst="rect">
            <a:avLst/>
          </a:prstGeom>
        </p:spPr>
        <p:txBody>
          <a:bodyPr wrap="none">
            <a:spAutoFit/>
          </a:bodyPr>
          <a:lstStyle/>
          <a:p>
            <a:pPr>
              <a:lnSpc>
                <a:spcPts val="1800"/>
              </a:lnSpc>
            </a:pPr>
            <a:r>
              <a:rPr lang="it-IT" spc="-50" dirty="0" smtClean="0">
                <a:solidFill>
                  <a:srgbClr val="FFFF00"/>
                </a:solidFill>
                <a:latin typeface="Agency FB" pitchFamily="34" charset="0"/>
              </a:rPr>
              <a:t>Imparare ad imparare  consapevolezza </a:t>
            </a:r>
          </a:p>
          <a:p>
            <a:pPr>
              <a:lnSpc>
                <a:spcPts val="1800"/>
              </a:lnSpc>
            </a:pPr>
            <a:r>
              <a:rPr lang="it-IT" spc="-50" dirty="0" smtClean="0">
                <a:solidFill>
                  <a:srgbClr val="FFFF00"/>
                </a:solidFill>
                <a:latin typeface="Agency FB" pitchFamily="34" charset="0"/>
              </a:rPr>
              <a:t>ed espressione culturale</a:t>
            </a:r>
            <a:endParaRPr lang="it-IT" spc="-50" dirty="0">
              <a:solidFill>
                <a:srgbClr val="FFFF00"/>
              </a:solidFill>
              <a:latin typeface="Agency FB" pitchFamily="34" charset="0"/>
            </a:endParaRPr>
          </a:p>
        </p:txBody>
      </p:sp>
      <p:sp>
        <p:nvSpPr>
          <p:cNvPr id="25" name="Rettangolo 24"/>
          <p:cNvSpPr/>
          <p:nvPr/>
        </p:nvSpPr>
        <p:spPr>
          <a:xfrm>
            <a:off x="5724929" y="2852936"/>
            <a:ext cx="3527591" cy="369332"/>
          </a:xfrm>
          <a:prstGeom prst="rect">
            <a:avLst/>
          </a:prstGeom>
        </p:spPr>
        <p:txBody>
          <a:bodyPr wrap="square">
            <a:spAutoFit/>
          </a:bodyPr>
          <a:lstStyle/>
          <a:p>
            <a:r>
              <a:rPr lang="it-IT" spc="-50" dirty="0" smtClean="0">
                <a:solidFill>
                  <a:srgbClr val="FFFF00"/>
                </a:solidFill>
                <a:latin typeface="Agency FB" pitchFamily="34" charset="0"/>
              </a:rPr>
              <a:t>Imparare ad imparare</a:t>
            </a:r>
            <a:endParaRPr lang="it-IT" spc="-50" dirty="0">
              <a:solidFill>
                <a:srgbClr val="FFFF00"/>
              </a:solidFill>
              <a:latin typeface="Agency FB" pitchFamily="34" charset="0"/>
            </a:endParaRPr>
          </a:p>
        </p:txBody>
      </p:sp>
      <p:sp>
        <p:nvSpPr>
          <p:cNvPr id="26" name="Rettangolo 25"/>
          <p:cNvSpPr/>
          <p:nvPr/>
        </p:nvSpPr>
        <p:spPr>
          <a:xfrm>
            <a:off x="5688632" y="3419708"/>
            <a:ext cx="2999539" cy="369332"/>
          </a:xfrm>
          <a:prstGeom prst="rect">
            <a:avLst/>
          </a:prstGeom>
        </p:spPr>
        <p:txBody>
          <a:bodyPr wrap="none">
            <a:spAutoFit/>
          </a:bodyPr>
          <a:lstStyle/>
          <a:p>
            <a:r>
              <a:rPr lang="it-IT" spc="-50" dirty="0" smtClean="0">
                <a:solidFill>
                  <a:srgbClr val="FFFF00"/>
                </a:solidFill>
                <a:latin typeface="Agency FB" pitchFamily="34" charset="0"/>
              </a:rPr>
              <a:t>Consapevolezza ed espressione culturale</a:t>
            </a:r>
            <a:endParaRPr lang="it-IT" spc="-50" dirty="0">
              <a:solidFill>
                <a:srgbClr val="FFFF00"/>
              </a:solidFill>
              <a:latin typeface="Agency FB" pitchFamily="34" charset="0"/>
            </a:endParaRPr>
          </a:p>
        </p:txBody>
      </p:sp>
      <p:cxnSp>
        <p:nvCxnSpPr>
          <p:cNvPr id="28" name="Connettore 1 27"/>
          <p:cNvCxnSpPr/>
          <p:nvPr/>
        </p:nvCxnSpPr>
        <p:spPr>
          <a:xfrm>
            <a:off x="5688632" y="144016"/>
            <a:ext cx="0" cy="6669360"/>
          </a:xfrm>
          <a:prstGeom prst="line">
            <a:avLst/>
          </a:prstGeom>
          <a:ln>
            <a:solidFill>
              <a:srgbClr val="EBFBFF"/>
            </a:solidFill>
          </a:ln>
        </p:spPr>
        <p:style>
          <a:lnRef idx="1">
            <a:schemeClr val="accent1"/>
          </a:lnRef>
          <a:fillRef idx="0">
            <a:schemeClr val="accent1"/>
          </a:fillRef>
          <a:effectRef idx="0">
            <a:schemeClr val="accent1"/>
          </a:effectRef>
          <a:fontRef idx="minor">
            <a:schemeClr val="tx1"/>
          </a:fontRef>
        </p:style>
      </p:cxnSp>
      <p:sp>
        <p:nvSpPr>
          <p:cNvPr id="53" name="Rettangolo 52"/>
          <p:cNvSpPr/>
          <p:nvPr/>
        </p:nvSpPr>
        <p:spPr>
          <a:xfrm>
            <a:off x="5688632" y="1809691"/>
            <a:ext cx="1479892" cy="323165"/>
          </a:xfrm>
          <a:prstGeom prst="rect">
            <a:avLst/>
          </a:prstGeom>
        </p:spPr>
        <p:txBody>
          <a:bodyPr wrap="none">
            <a:spAutoFit/>
          </a:bodyPr>
          <a:lstStyle/>
          <a:p>
            <a:pPr>
              <a:lnSpc>
                <a:spcPts val="1800"/>
              </a:lnSpc>
            </a:pPr>
            <a:r>
              <a:rPr lang="it-IT" spc="-50" dirty="0" smtClean="0">
                <a:solidFill>
                  <a:schemeClr val="accent6">
                    <a:lumMod val="40000"/>
                    <a:lumOff val="60000"/>
                  </a:schemeClr>
                </a:solidFill>
                <a:latin typeface="Agency FB" pitchFamily="34" charset="0"/>
              </a:rPr>
              <a:t>Competenze digitali</a:t>
            </a:r>
            <a:endParaRPr lang="it-IT" spc="-50" dirty="0">
              <a:solidFill>
                <a:schemeClr val="accent6">
                  <a:lumMod val="40000"/>
                  <a:lumOff val="60000"/>
                </a:schemeClr>
              </a:solidFill>
              <a:latin typeface="Agency FB" pitchFamily="34" charset="0"/>
            </a:endParaRPr>
          </a:p>
        </p:txBody>
      </p:sp>
      <p:sp>
        <p:nvSpPr>
          <p:cNvPr id="54" name="Rettangolo 53"/>
          <p:cNvSpPr/>
          <p:nvPr/>
        </p:nvSpPr>
        <p:spPr>
          <a:xfrm>
            <a:off x="5688632" y="1268760"/>
            <a:ext cx="3371436" cy="323165"/>
          </a:xfrm>
          <a:prstGeom prst="rect">
            <a:avLst/>
          </a:prstGeom>
        </p:spPr>
        <p:txBody>
          <a:bodyPr wrap="none">
            <a:spAutoFit/>
          </a:bodyPr>
          <a:lstStyle/>
          <a:p>
            <a:pPr>
              <a:lnSpc>
                <a:spcPts val="1800"/>
              </a:lnSpc>
            </a:pPr>
            <a:r>
              <a:rPr lang="it-IT" spc="-50" dirty="0" smtClean="0">
                <a:solidFill>
                  <a:schemeClr val="accent6">
                    <a:lumMod val="40000"/>
                    <a:lumOff val="60000"/>
                  </a:schemeClr>
                </a:solidFill>
                <a:latin typeface="Agency FB" pitchFamily="34" charset="0"/>
              </a:rPr>
              <a:t>Competenze matematiche, di base scienze e tec.</a:t>
            </a:r>
            <a:endParaRPr lang="it-IT" spc="-50" dirty="0">
              <a:solidFill>
                <a:schemeClr val="accent6">
                  <a:lumMod val="40000"/>
                  <a:lumOff val="60000"/>
                </a:schemeClr>
              </a:solidFill>
              <a:latin typeface="Agency FB" pitchFamily="34" charset="0"/>
            </a:endParaRPr>
          </a:p>
        </p:txBody>
      </p:sp>
      <p:sp>
        <p:nvSpPr>
          <p:cNvPr id="55" name="Rettangolo 54"/>
          <p:cNvSpPr/>
          <p:nvPr/>
        </p:nvSpPr>
        <p:spPr>
          <a:xfrm>
            <a:off x="5688632" y="836712"/>
            <a:ext cx="2279791" cy="323165"/>
          </a:xfrm>
          <a:prstGeom prst="rect">
            <a:avLst/>
          </a:prstGeom>
        </p:spPr>
        <p:txBody>
          <a:bodyPr wrap="none">
            <a:spAutoFit/>
          </a:bodyPr>
          <a:lstStyle/>
          <a:p>
            <a:pPr>
              <a:lnSpc>
                <a:spcPts val="1800"/>
              </a:lnSpc>
            </a:pPr>
            <a:r>
              <a:rPr lang="it-IT" spc="-50" dirty="0" smtClean="0">
                <a:solidFill>
                  <a:schemeClr val="accent6">
                    <a:lumMod val="40000"/>
                    <a:lumOff val="60000"/>
                  </a:schemeClr>
                </a:solidFill>
                <a:latin typeface="Agency FB" pitchFamily="34" charset="0"/>
              </a:rPr>
              <a:t>Comunicazione lingue straniere</a:t>
            </a:r>
            <a:endParaRPr lang="it-IT" spc="-50" dirty="0">
              <a:solidFill>
                <a:schemeClr val="accent6">
                  <a:lumMod val="40000"/>
                  <a:lumOff val="60000"/>
                </a:schemeClr>
              </a:solidFill>
              <a:latin typeface="Agency FB" pitchFamily="34" charset="0"/>
            </a:endParaRPr>
          </a:p>
        </p:txBody>
      </p:sp>
      <p:sp>
        <p:nvSpPr>
          <p:cNvPr id="56" name="Rettangolo 55"/>
          <p:cNvSpPr/>
          <p:nvPr/>
        </p:nvSpPr>
        <p:spPr>
          <a:xfrm>
            <a:off x="5688632" y="188640"/>
            <a:ext cx="3494867" cy="323165"/>
          </a:xfrm>
          <a:prstGeom prst="rect">
            <a:avLst/>
          </a:prstGeom>
        </p:spPr>
        <p:txBody>
          <a:bodyPr wrap="none">
            <a:spAutoFit/>
          </a:bodyPr>
          <a:lstStyle/>
          <a:p>
            <a:pPr>
              <a:lnSpc>
                <a:spcPts val="1800"/>
              </a:lnSpc>
            </a:pPr>
            <a:r>
              <a:rPr lang="it-IT" spc="-50" dirty="0" smtClean="0">
                <a:solidFill>
                  <a:schemeClr val="accent6">
                    <a:lumMod val="40000"/>
                    <a:lumOff val="60000"/>
                  </a:schemeClr>
                </a:solidFill>
                <a:latin typeface="Agency FB" pitchFamily="34" charset="0"/>
              </a:rPr>
              <a:t>Comunicazione madre lingua o lingua di istruzione</a:t>
            </a:r>
            <a:endParaRPr lang="it-IT" spc="-50" dirty="0">
              <a:solidFill>
                <a:schemeClr val="accent6">
                  <a:lumMod val="40000"/>
                  <a:lumOff val="60000"/>
                </a:schemeClr>
              </a:solidFill>
              <a:latin typeface="Agency FB" pitchFamily="34" charset="0"/>
            </a:endParaRPr>
          </a:p>
        </p:txBody>
      </p:sp>
      <p:sp>
        <p:nvSpPr>
          <p:cNvPr id="32" name="Segnaposto piè di pagina 31"/>
          <p:cNvSpPr>
            <a:spLocks noGrp="1"/>
          </p:cNvSpPr>
          <p:nvPr>
            <p:ph type="ftr" sz="quarter" idx="11"/>
          </p:nvPr>
        </p:nvSpPr>
        <p:spPr>
          <a:xfrm>
            <a:off x="2699792" y="6492875"/>
            <a:ext cx="2895600" cy="365125"/>
          </a:xfrm>
        </p:spPr>
        <p:txBody>
          <a:bodyPr/>
          <a:lstStyle/>
          <a:p>
            <a:r>
              <a:rPr lang="it-IT" dirty="0" smtClean="0"/>
              <a:t>a cura di Mariella Spinosi</a:t>
            </a:r>
            <a:endParaRPr lang="it-IT" dirty="0"/>
          </a:p>
        </p:txBody>
      </p:sp>
      <p:sp>
        <p:nvSpPr>
          <p:cNvPr id="34" name="Segnaposto numero diapositiva 33"/>
          <p:cNvSpPr>
            <a:spLocks noGrp="1"/>
          </p:cNvSpPr>
          <p:nvPr>
            <p:ph type="sldNum" sz="quarter" idx="12"/>
          </p:nvPr>
        </p:nvSpPr>
        <p:spPr>
          <a:xfrm>
            <a:off x="6553200" y="6520259"/>
            <a:ext cx="2133600" cy="365125"/>
          </a:xfrm>
        </p:spPr>
        <p:txBody>
          <a:bodyPr/>
          <a:lstStyle/>
          <a:p>
            <a:fld id="{8180207A-DDD6-447D-82E4-1722B955657B}" type="slidenum">
              <a:rPr lang="it-IT" smtClean="0"/>
              <a:pPr/>
              <a:t>40</a:t>
            </a:fld>
            <a:endParaRPr lang="it-IT" dirty="0"/>
          </a:p>
        </p:txBody>
      </p:sp>
      <p:cxnSp>
        <p:nvCxnSpPr>
          <p:cNvPr id="44" name="Connettore 1 43"/>
          <p:cNvCxnSpPr/>
          <p:nvPr/>
        </p:nvCxnSpPr>
        <p:spPr>
          <a:xfrm>
            <a:off x="5724128" y="692696"/>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5724128" y="1268760"/>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5724128" y="1700808"/>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a:off x="0" y="234888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5724128" y="3284984"/>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5724128" y="3861048"/>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a:off x="5724128" y="4437112"/>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5724128" y="2852936"/>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a:off x="5724128" y="4941168"/>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a:off x="5724128" y="5589240"/>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a:off x="5724128" y="6165304"/>
            <a:ext cx="341987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0" y="3645024"/>
            <a:ext cx="9144000" cy="2304256"/>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0" y="1916832"/>
            <a:ext cx="9144000" cy="22322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rmAutofit fontScale="90000"/>
          </a:bodyPr>
          <a:lstStyle/>
          <a:p>
            <a:pPr algn="l"/>
            <a:r>
              <a:rPr lang="it-IT" dirty="0" smtClean="0">
                <a:latin typeface="Agency FB" pitchFamily="34" charset="0"/>
              </a:rPr>
              <a:t>Rapporto tra aspetti del profilo da certificare e competenze chiave</a:t>
            </a:r>
            <a:endParaRPr lang="it-IT" dirty="0">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pic>
        <p:nvPicPr>
          <p:cNvPr id="1026" name="Picture 2" descr="http://homeecon.kau.edu.sa/Files/253/ContactsPics/KeytoSuccess.jpg"/>
          <p:cNvPicPr>
            <a:picLocks noChangeAspect="1" noChangeArrowheads="1"/>
          </p:cNvPicPr>
          <p:nvPr/>
        </p:nvPicPr>
        <p:blipFill>
          <a:blip r:embed="rId2" cstate="print"/>
          <a:srcRect/>
          <a:stretch>
            <a:fillRect/>
          </a:stretch>
        </p:blipFill>
        <p:spPr bwMode="auto">
          <a:xfrm>
            <a:off x="0" y="1916832"/>
            <a:ext cx="2987824" cy="4032448"/>
          </a:xfrm>
          <a:prstGeom prst="rect">
            <a:avLst/>
          </a:prstGeom>
          <a:noFill/>
        </p:spPr>
      </p:pic>
      <p:sp>
        <p:nvSpPr>
          <p:cNvPr id="9" name="Rettangolo 8"/>
          <p:cNvSpPr/>
          <p:nvPr/>
        </p:nvSpPr>
        <p:spPr>
          <a:xfrm>
            <a:off x="2987824" y="1988840"/>
            <a:ext cx="5544616" cy="3954929"/>
          </a:xfrm>
          <a:prstGeom prst="rect">
            <a:avLst/>
          </a:prstGeom>
        </p:spPr>
        <p:txBody>
          <a:bodyPr wrap="square">
            <a:spAutoFit/>
          </a:bodyPr>
          <a:lstStyle/>
          <a:p>
            <a:pPr marL="457200" indent="-457200">
              <a:spcAft>
                <a:spcPts val="600"/>
              </a:spcAft>
              <a:buFont typeface="+mj-lt"/>
              <a:buAutoNum type="arabicPeriod"/>
            </a:pPr>
            <a:r>
              <a:rPr lang="it-IT" sz="2400" dirty="0" smtClean="0">
                <a:solidFill>
                  <a:srgbClr val="6F2927"/>
                </a:solidFill>
                <a:latin typeface="Agency FB" pitchFamily="34" charset="0"/>
              </a:rPr>
              <a:t>Comunicazione madre lingua o lingua di istruzione</a:t>
            </a:r>
          </a:p>
          <a:p>
            <a:pPr marL="457200" indent="-457200">
              <a:spcAft>
                <a:spcPts val="600"/>
              </a:spcAft>
              <a:buFont typeface="+mj-lt"/>
              <a:buAutoNum type="arabicPeriod"/>
            </a:pPr>
            <a:r>
              <a:rPr lang="it-IT" sz="2400" dirty="0" smtClean="0">
                <a:solidFill>
                  <a:srgbClr val="6F2927"/>
                </a:solidFill>
                <a:latin typeface="Agency FB" pitchFamily="34" charset="0"/>
              </a:rPr>
              <a:t>Comunicazione lingue straniere</a:t>
            </a:r>
          </a:p>
          <a:p>
            <a:pPr marL="457200" indent="-457200">
              <a:spcAft>
                <a:spcPts val="600"/>
              </a:spcAft>
              <a:buFont typeface="+mj-lt"/>
              <a:buAutoNum type="arabicPeriod"/>
            </a:pPr>
            <a:r>
              <a:rPr lang="it-IT" sz="2400" dirty="0" smtClean="0">
                <a:solidFill>
                  <a:srgbClr val="6F2927"/>
                </a:solidFill>
                <a:latin typeface="Agency FB" pitchFamily="34" charset="0"/>
              </a:rPr>
              <a:t>Competenza matematica , in campo scientifico e tecnologico</a:t>
            </a:r>
          </a:p>
          <a:p>
            <a:pPr marL="457200" indent="-457200">
              <a:spcAft>
                <a:spcPts val="600"/>
              </a:spcAft>
              <a:buFont typeface="+mj-lt"/>
              <a:buAutoNum type="arabicPeriod"/>
            </a:pPr>
            <a:r>
              <a:rPr lang="it-IT" sz="2400" dirty="0" smtClean="0">
                <a:solidFill>
                  <a:srgbClr val="6F2927"/>
                </a:solidFill>
                <a:latin typeface="Agency FB" pitchFamily="34" charset="0"/>
              </a:rPr>
              <a:t>Competenza digitale</a:t>
            </a:r>
          </a:p>
          <a:p>
            <a:pPr marL="457200" indent="-457200">
              <a:spcAft>
                <a:spcPts val="600"/>
              </a:spcAft>
              <a:buFont typeface="+mj-lt"/>
              <a:buAutoNum type="arabicPeriod"/>
            </a:pPr>
            <a:r>
              <a:rPr lang="it-IT" sz="2400" dirty="0" smtClean="0">
                <a:solidFill>
                  <a:srgbClr val="6F2927"/>
                </a:solidFill>
                <a:latin typeface="Agency FB" pitchFamily="34" charset="0"/>
              </a:rPr>
              <a:t>Imparare ad imparare</a:t>
            </a:r>
          </a:p>
          <a:p>
            <a:pPr marL="457200" indent="-457200">
              <a:spcAft>
                <a:spcPts val="600"/>
              </a:spcAft>
              <a:buFont typeface="+mj-lt"/>
              <a:buAutoNum type="arabicPeriod"/>
            </a:pPr>
            <a:r>
              <a:rPr lang="it-IT" sz="2400" dirty="0" smtClean="0">
                <a:solidFill>
                  <a:srgbClr val="6F2927"/>
                </a:solidFill>
                <a:latin typeface="Agency FB" pitchFamily="34" charset="0"/>
              </a:rPr>
              <a:t>Competenze sociali e civiche</a:t>
            </a:r>
          </a:p>
          <a:p>
            <a:pPr marL="457200" indent="-457200">
              <a:spcAft>
                <a:spcPts val="600"/>
              </a:spcAft>
              <a:buFont typeface="+mj-lt"/>
              <a:buAutoNum type="arabicPeriod"/>
            </a:pPr>
            <a:r>
              <a:rPr lang="it-IT" sz="2400" dirty="0" smtClean="0">
                <a:solidFill>
                  <a:srgbClr val="6F2927"/>
                </a:solidFill>
                <a:latin typeface="Agency FB" pitchFamily="34" charset="0"/>
              </a:rPr>
              <a:t>Senso d’iniziativa ed imprenditorialità </a:t>
            </a:r>
          </a:p>
          <a:p>
            <a:pPr marL="457200" indent="-457200">
              <a:spcAft>
                <a:spcPts val="600"/>
              </a:spcAft>
              <a:buFont typeface="+mj-lt"/>
              <a:buAutoNum type="arabicPeriod"/>
            </a:pPr>
            <a:r>
              <a:rPr lang="it-IT" sz="2400" dirty="0" smtClean="0">
                <a:solidFill>
                  <a:srgbClr val="6F2927"/>
                </a:solidFill>
                <a:latin typeface="Agency FB" pitchFamily="34" charset="0"/>
              </a:rPr>
              <a:t>Consapevolezza ed espressione </a:t>
            </a:r>
            <a:r>
              <a:rPr lang="it-IT" sz="2400" dirty="0" smtClean="0">
                <a:solidFill>
                  <a:schemeClr val="accent2">
                    <a:lumMod val="75000"/>
                  </a:schemeClr>
                </a:solidFill>
                <a:latin typeface="Agency FB" pitchFamily="34" charset="0"/>
              </a:rPr>
              <a:t>culturale</a:t>
            </a:r>
          </a:p>
        </p:txBody>
      </p:sp>
      <p:sp>
        <p:nvSpPr>
          <p:cNvPr id="10" name="CasellaDiTesto 9"/>
          <p:cNvSpPr txBox="1"/>
          <p:nvPr/>
        </p:nvSpPr>
        <p:spPr>
          <a:xfrm>
            <a:off x="8532440" y="1867471"/>
            <a:ext cx="393056" cy="584775"/>
          </a:xfrm>
          <a:prstGeom prst="rect">
            <a:avLst/>
          </a:prstGeom>
          <a:noFill/>
        </p:spPr>
        <p:txBody>
          <a:bodyPr wrap="none" rtlCol="0">
            <a:spAutoFit/>
          </a:bodyPr>
          <a:lstStyle/>
          <a:p>
            <a:r>
              <a:rPr lang="it-IT" sz="3200" b="1" dirty="0" smtClean="0">
                <a:solidFill>
                  <a:schemeClr val="accent2">
                    <a:lumMod val="75000"/>
                  </a:schemeClr>
                </a:solidFill>
              </a:rPr>
              <a:t>1</a:t>
            </a:r>
            <a:endParaRPr lang="it-IT" sz="3200" b="1" dirty="0">
              <a:solidFill>
                <a:schemeClr val="accent2">
                  <a:lumMod val="75000"/>
                </a:schemeClr>
              </a:solidFill>
            </a:endParaRPr>
          </a:p>
        </p:txBody>
      </p:sp>
      <p:sp>
        <p:nvSpPr>
          <p:cNvPr id="11" name="CasellaDiTesto 10"/>
          <p:cNvSpPr txBox="1"/>
          <p:nvPr/>
        </p:nvSpPr>
        <p:spPr>
          <a:xfrm>
            <a:off x="8532440" y="2340169"/>
            <a:ext cx="393056" cy="584775"/>
          </a:xfrm>
          <a:prstGeom prst="rect">
            <a:avLst/>
          </a:prstGeom>
          <a:noFill/>
        </p:spPr>
        <p:txBody>
          <a:bodyPr wrap="none" rtlCol="0">
            <a:spAutoFit/>
          </a:bodyPr>
          <a:lstStyle/>
          <a:p>
            <a:r>
              <a:rPr lang="it-IT" sz="3200" b="1" dirty="0" smtClean="0">
                <a:solidFill>
                  <a:schemeClr val="accent2">
                    <a:lumMod val="75000"/>
                  </a:schemeClr>
                </a:solidFill>
              </a:rPr>
              <a:t>1</a:t>
            </a:r>
            <a:endParaRPr lang="it-IT" sz="3200" b="1" dirty="0">
              <a:solidFill>
                <a:schemeClr val="accent2">
                  <a:lumMod val="75000"/>
                </a:schemeClr>
              </a:solidFill>
            </a:endParaRPr>
          </a:p>
        </p:txBody>
      </p:sp>
      <p:sp>
        <p:nvSpPr>
          <p:cNvPr id="12" name="CasellaDiTesto 11"/>
          <p:cNvSpPr txBox="1"/>
          <p:nvPr/>
        </p:nvSpPr>
        <p:spPr>
          <a:xfrm>
            <a:off x="8532440" y="2996952"/>
            <a:ext cx="393056" cy="584775"/>
          </a:xfrm>
          <a:prstGeom prst="rect">
            <a:avLst/>
          </a:prstGeom>
          <a:noFill/>
        </p:spPr>
        <p:txBody>
          <a:bodyPr wrap="none" rtlCol="0">
            <a:spAutoFit/>
          </a:bodyPr>
          <a:lstStyle/>
          <a:p>
            <a:r>
              <a:rPr lang="it-IT" sz="3200" b="1" dirty="0" smtClean="0">
                <a:solidFill>
                  <a:schemeClr val="accent2">
                    <a:lumMod val="75000"/>
                  </a:schemeClr>
                </a:solidFill>
              </a:rPr>
              <a:t>1</a:t>
            </a:r>
            <a:endParaRPr lang="it-IT" sz="3200" b="1" dirty="0">
              <a:solidFill>
                <a:schemeClr val="accent2">
                  <a:lumMod val="75000"/>
                </a:schemeClr>
              </a:solidFill>
            </a:endParaRPr>
          </a:p>
        </p:txBody>
      </p:sp>
      <p:sp>
        <p:nvSpPr>
          <p:cNvPr id="13" name="CasellaDiTesto 12"/>
          <p:cNvSpPr txBox="1"/>
          <p:nvPr/>
        </p:nvSpPr>
        <p:spPr>
          <a:xfrm>
            <a:off x="8532440" y="3573016"/>
            <a:ext cx="393056" cy="584775"/>
          </a:xfrm>
          <a:prstGeom prst="rect">
            <a:avLst/>
          </a:prstGeom>
          <a:noFill/>
        </p:spPr>
        <p:txBody>
          <a:bodyPr wrap="none" rtlCol="0">
            <a:spAutoFit/>
          </a:bodyPr>
          <a:lstStyle/>
          <a:p>
            <a:r>
              <a:rPr lang="it-IT" sz="3200" b="1" dirty="0" smtClean="0">
                <a:solidFill>
                  <a:schemeClr val="accent2">
                    <a:lumMod val="75000"/>
                  </a:schemeClr>
                </a:solidFill>
              </a:rPr>
              <a:t>1</a:t>
            </a:r>
            <a:endParaRPr lang="it-IT" sz="3200" b="1" dirty="0">
              <a:solidFill>
                <a:schemeClr val="accent2">
                  <a:lumMod val="75000"/>
                </a:schemeClr>
              </a:solidFill>
            </a:endParaRPr>
          </a:p>
        </p:txBody>
      </p:sp>
      <p:sp>
        <p:nvSpPr>
          <p:cNvPr id="14" name="CasellaDiTesto 13"/>
          <p:cNvSpPr txBox="1"/>
          <p:nvPr/>
        </p:nvSpPr>
        <p:spPr>
          <a:xfrm>
            <a:off x="8532440" y="4941168"/>
            <a:ext cx="393056" cy="584775"/>
          </a:xfrm>
          <a:prstGeom prst="rect">
            <a:avLst/>
          </a:prstGeom>
          <a:noFill/>
        </p:spPr>
        <p:txBody>
          <a:bodyPr wrap="none" rtlCol="0">
            <a:spAutoFit/>
          </a:bodyPr>
          <a:lstStyle/>
          <a:p>
            <a:r>
              <a:rPr lang="it-IT" sz="3200" b="1" dirty="0" smtClean="0">
                <a:solidFill>
                  <a:schemeClr val="bg1">
                    <a:lumMod val="95000"/>
                  </a:schemeClr>
                </a:solidFill>
              </a:rPr>
              <a:t>1</a:t>
            </a:r>
            <a:endParaRPr lang="it-IT" sz="3200" b="1" dirty="0">
              <a:solidFill>
                <a:schemeClr val="bg1">
                  <a:lumMod val="95000"/>
                </a:schemeClr>
              </a:solidFill>
            </a:endParaRPr>
          </a:p>
        </p:txBody>
      </p:sp>
      <p:sp>
        <p:nvSpPr>
          <p:cNvPr id="15" name="CasellaDiTesto 14"/>
          <p:cNvSpPr txBox="1"/>
          <p:nvPr/>
        </p:nvSpPr>
        <p:spPr>
          <a:xfrm>
            <a:off x="8532440" y="4157791"/>
            <a:ext cx="393056" cy="584775"/>
          </a:xfrm>
          <a:prstGeom prst="rect">
            <a:avLst/>
          </a:prstGeom>
          <a:noFill/>
        </p:spPr>
        <p:txBody>
          <a:bodyPr wrap="none" rtlCol="0">
            <a:spAutoFit/>
          </a:bodyPr>
          <a:lstStyle/>
          <a:p>
            <a:r>
              <a:rPr lang="it-IT" sz="3200" b="1" dirty="0" smtClean="0">
                <a:solidFill>
                  <a:schemeClr val="bg1">
                    <a:lumMod val="95000"/>
                  </a:schemeClr>
                </a:solidFill>
              </a:rPr>
              <a:t>3</a:t>
            </a:r>
            <a:endParaRPr lang="it-IT" sz="3200" b="1" dirty="0">
              <a:solidFill>
                <a:schemeClr val="bg1">
                  <a:lumMod val="95000"/>
                </a:schemeClr>
              </a:solidFill>
            </a:endParaRPr>
          </a:p>
        </p:txBody>
      </p:sp>
      <p:sp>
        <p:nvSpPr>
          <p:cNvPr id="16" name="CasellaDiTesto 15"/>
          <p:cNvSpPr txBox="1"/>
          <p:nvPr/>
        </p:nvSpPr>
        <p:spPr>
          <a:xfrm>
            <a:off x="8532440" y="4581128"/>
            <a:ext cx="393056" cy="584775"/>
          </a:xfrm>
          <a:prstGeom prst="rect">
            <a:avLst/>
          </a:prstGeom>
          <a:noFill/>
        </p:spPr>
        <p:txBody>
          <a:bodyPr wrap="none" rtlCol="0">
            <a:spAutoFit/>
          </a:bodyPr>
          <a:lstStyle/>
          <a:p>
            <a:r>
              <a:rPr lang="it-IT" sz="3200" b="1" dirty="0" smtClean="0">
                <a:solidFill>
                  <a:schemeClr val="bg1">
                    <a:lumMod val="95000"/>
                  </a:schemeClr>
                </a:solidFill>
              </a:rPr>
              <a:t>4</a:t>
            </a:r>
            <a:endParaRPr lang="it-IT" sz="3200" b="1" dirty="0">
              <a:solidFill>
                <a:schemeClr val="bg1">
                  <a:lumMod val="95000"/>
                </a:schemeClr>
              </a:solidFill>
            </a:endParaRPr>
          </a:p>
        </p:txBody>
      </p:sp>
      <p:sp>
        <p:nvSpPr>
          <p:cNvPr id="19" name="CasellaDiTesto 18"/>
          <p:cNvSpPr txBox="1"/>
          <p:nvPr/>
        </p:nvSpPr>
        <p:spPr>
          <a:xfrm>
            <a:off x="8532440" y="5373216"/>
            <a:ext cx="393056" cy="584775"/>
          </a:xfrm>
          <a:prstGeom prst="rect">
            <a:avLst/>
          </a:prstGeom>
          <a:noFill/>
        </p:spPr>
        <p:txBody>
          <a:bodyPr wrap="none" rtlCol="0">
            <a:spAutoFit/>
          </a:bodyPr>
          <a:lstStyle/>
          <a:p>
            <a:r>
              <a:rPr lang="it-IT" sz="3200" b="1" dirty="0" smtClean="0">
                <a:solidFill>
                  <a:schemeClr val="bg1">
                    <a:lumMod val="95000"/>
                  </a:schemeClr>
                </a:solidFill>
              </a:rPr>
              <a:t>3</a:t>
            </a:r>
            <a:endParaRPr lang="it-IT" sz="3200" b="1" dirty="0">
              <a:solidFill>
                <a:schemeClr val="bg1">
                  <a:lumMod val="95000"/>
                </a:schemeClr>
              </a:solidFill>
            </a:endParaRPr>
          </a:p>
        </p:txBody>
      </p:sp>
      <p:sp>
        <p:nvSpPr>
          <p:cNvPr id="20" name="Segnaposto numero diapositiva 19"/>
          <p:cNvSpPr>
            <a:spLocks noGrp="1"/>
          </p:cNvSpPr>
          <p:nvPr>
            <p:ph type="sldNum" sz="quarter" idx="12"/>
          </p:nvPr>
        </p:nvSpPr>
        <p:spPr/>
        <p:txBody>
          <a:bodyPr/>
          <a:lstStyle/>
          <a:p>
            <a:fld id="{8180207A-DDD6-447D-82E4-1722B955657B}" type="slidenum">
              <a:rPr lang="it-IT" smtClean="0"/>
              <a:pPr/>
              <a:t>41</a:t>
            </a:fld>
            <a:endParaRPr lang="it-IT"/>
          </a:p>
        </p:txBody>
      </p:sp>
      <p:sp>
        <p:nvSpPr>
          <p:cNvPr id="24" name="CasellaDiTesto 23"/>
          <p:cNvSpPr txBox="1"/>
          <p:nvPr/>
        </p:nvSpPr>
        <p:spPr>
          <a:xfrm>
            <a:off x="975735" y="1835532"/>
            <a:ext cx="2056973" cy="369332"/>
          </a:xfrm>
          <a:prstGeom prst="rect">
            <a:avLst/>
          </a:prstGeom>
          <a:noFill/>
        </p:spPr>
        <p:txBody>
          <a:bodyPr wrap="none" rtlCol="0">
            <a:spAutoFit/>
          </a:bodyPr>
          <a:lstStyle/>
          <a:p>
            <a:r>
              <a:rPr lang="it-IT" b="1" dirty="0" smtClean="0">
                <a:solidFill>
                  <a:srgbClr val="C00000"/>
                </a:solidFill>
                <a:latin typeface="Agency FB" pitchFamily="34" charset="0"/>
              </a:rPr>
              <a:t>Competenze disciplinari</a:t>
            </a:r>
            <a:endParaRPr lang="it-IT" b="1" dirty="0">
              <a:solidFill>
                <a:srgbClr val="C00000"/>
              </a:solidFill>
              <a:latin typeface="Agency FB" pitchFamily="34" charset="0"/>
            </a:endParaRPr>
          </a:p>
        </p:txBody>
      </p:sp>
      <p:sp>
        <p:nvSpPr>
          <p:cNvPr id="25" name="CasellaDiTesto 24"/>
          <p:cNvSpPr txBox="1"/>
          <p:nvPr/>
        </p:nvSpPr>
        <p:spPr>
          <a:xfrm>
            <a:off x="899592" y="5589240"/>
            <a:ext cx="2061783" cy="369332"/>
          </a:xfrm>
          <a:prstGeom prst="rect">
            <a:avLst/>
          </a:prstGeom>
          <a:noFill/>
        </p:spPr>
        <p:txBody>
          <a:bodyPr wrap="none" rtlCol="0">
            <a:spAutoFit/>
          </a:bodyPr>
          <a:lstStyle/>
          <a:p>
            <a:r>
              <a:rPr lang="it-IT" b="1" dirty="0" smtClean="0">
                <a:solidFill>
                  <a:schemeClr val="accent6">
                    <a:lumMod val="50000"/>
                  </a:schemeClr>
                </a:solidFill>
                <a:latin typeface="Agency FB" pitchFamily="34" charset="0"/>
              </a:rPr>
              <a:t>Competenze trasversali</a:t>
            </a:r>
            <a:endParaRPr lang="it-IT" b="1" dirty="0">
              <a:solidFill>
                <a:schemeClr val="accent6">
                  <a:lumMod val="50000"/>
                </a:schemeClr>
              </a:solidFill>
              <a:latin typeface="Agency FB" pitchFamily="34" charset="0"/>
            </a:endParaRP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0" y="1628800"/>
            <a:ext cx="9144000" cy="45365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0" y="274638"/>
            <a:ext cx="9144000" cy="1143000"/>
          </a:xfrm>
        </p:spPr>
        <p:txBody>
          <a:bodyPr>
            <a:normAutofit fontScale="90000"/>
          </a:bodyPr>
          <a:lstStyle/>
          <a:p>
            <a:pPr algn="l"/>
            <a:r>
              <a:rPr lang="it-IT" dirty="0" smtClean="0">
                <a:latin typeface="Agency FB" pitchFamily="34" charset="0"/>
              </a:rPr>
              <a:t>Rapporto tra aspetti del profilo da certificare e discipline</a:t>
            </a:r>
            <a:endParaRPr lang="it-IT" dirty="0">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9" name="Rettangolo 8"/>
          <p:cNvSpPr/>
          <p:nvPr/>
        </p:nvSpPr>
        <p:spPr>
          <a:xfrm>
            <a:off x="3563888" y="1700809"/>
            <a:ext cx="5760640" cy="4896544"/>
          </a:xfrm>
          <a:prstGeom prst="rect">
            <a:avLst/>
          </a:prstGeom>
        </p:spPr>
        <p:txBody>
          <a:bodyPr wrap="square">
            <a:spAutoFit/>
          </a:bodyPr>
          <a:lstStyle/>
          <a:p>
            <a:pPr marL="457200" indent="-457200">
              <a:spcAft>
                <a:spcPts val="600"/>
              </a:spcAft>
              <a:buFont typeface="+mj-lt"/>
              <a:buAutoNum type="arabicPeriod"/>
            </a:pPr>
            <a:r>
              <a:rPr lang="it-IT" sz="2400" b="1" dirty="0" smtClean="0">
                <a:solidFill>
                  <a:srgbClr val="6F2927"/>
                </a:solidFill>
                <a:latin typeface="Agency FB" pitchFamily="34" charset="0"/>
              </a:rPr>
              <a:t>Italiano</a:t>
            </a:r>
          </a:p>
          <a:p>
            <a:pPr marL="457200" indent="-457200">
              <a:spcAft>
                <a:spcPts val="600"/>
              </a:spcAft>
              <a:buFont typeface="+mj-lt"/>
              <a:buAutoNum type="arabicPeriod"/>
            </a:pPr>
            <a:r>
              <a:rPr lang="it-IT" sz="2400" b="1" dirty="0" smtClean="0">
                <a:solidFill>
                  <a:srgbClr val="00B050"/>
                </a:solidFill>
                <a:latin typeface="Agency FB" pitchFamily="34" charset="0"/>
              </a:rPr>
              <a:t>Lingua inglese e seconda lingua comunitaria</a:t>
            </a:r>
          </a:p>
          <a:p>
            <a:pPr marL="457200" indent="-457200">
              <a:spcAft>
                <a:spcPts val="600"/>
              </a:spcAft>
              <a:buFont typeface="+mj-lt"/>
              <a:buAutoNum type="arabicPeriod"/>
            </a:pPr>
            <a:r>
              <a:rPr lang="it-IT" sz="2400" b="1" dirty="0" smtClean="0">
                <a:solidFill>
                  <a:srgbClr val="C00000"/>
                </a:solidFill>
                <a:latin typeface="Agency FB" pitchFamily="34" charset="0"/>
              </a:rPr>
              <a:t>Storia</a:t>
            </a:r>
          </a:p>
          <a:p>
            <a:pPr marL="457200" indent="-457200">
              <a:spcAft>
                <a:spcPts val="600"/>
              </a:spcAft>
              <a:buFont typeface="+mj-lt"/>
              <a:buAutoNum type="arabicPeriod"/>
            </a:pPr>
            <a:r>
              <a:rPr lang="it-IT" sz="2400" b="1" dirty="0" smtClean="0">
                <a:solidFill>
                  <a:srgbClr val="7030A0"/>
                </a:solidFill>
                <a:latin typeface="Agency FB" pitchFamily="34" charset="0"/>
              </a:rPr>
              <a:t>Geografia</a:t>
            </a:r>
          </a:p>
          <a:p>
            <a:pPr marL="457200" indent="-457200">
              <a:spcAft>
                <a:spcPts val="600"/>
              </a:spcAft>
              <a:buFont typeface="+mj-lt"/>
              <a:buAutoNum type="arabicPeriod"/>
            </a:pPr>
            <a:r>
              <a:rPr lang="it-IT" sz="2400" b="1" dirty="0" smtClean="0">
                <a:solidFill>
                  <a:srgbClr val="FF0000"/>
                </a:solidFill>
                <a:latin typeface="Agency FB" pitchFamily="34" charset="0"/>
              </a:rPr>
              <a:t>Matematica</a:t>
            </a:r>
          </a:p>
          <a:p>
            <a:pPr marL="457200" indent="-457200">
              <a:spcAft>
                <a:spcPts val="600"/>
              </a:spcAft>
              <a:buFont typeface="+mj-lt"/>
              <a:buAutoNum type="arabicPeriod"/>
            </a:pPr>
            <a:r>
              <a:rPr lang="it-IT" sz="2400" b="1" dirty="0" smtClean="0">
                <a:solidFill>
                  <a:schemeClr val="accent2">
                    <a:lumMod val="75000"/>
                  </a:schemeClr>
                </a:solidFill>
                <a:latin typeface="Agency FB" pitchFamily="34" charset="0"/>
              </a:rPr>
              <a:t>Scienze</a:t>
            </a:r>
          </a:p>
          <a:p>
            <a:pPr marL="457200" indent="-457200">
              <a:spcAft>
                <a:spcPts val="600"/>
              </a:spcAft>
              <a:buFont typeface="+mj-lt"/>
              <a:buAutoNum type="arabicPeriod"/>
            </a:pPr>
            <a:r>
              <a:rPr lang="it-IT" sz="2400" b="1" dirty="0" smtClean="0">
                <a:solidFill>
                  <a:srgbClr val="00B050"/>
                </a:solidFill>
                <a:latin typeface="Agency FB" pitchFamily="34" charset="0"/>
              </a:rPr>
              <a:t>Musica</a:t>
            </a:r>
          </a:p>
          <a:p>
            <a:pPr marL="457200" indent="-457200">
              <a:spcAft>
                <a:spcPts val="600"/>
              </a:spcAft>
              <a:buFont typeface="+mj-lt"/>
              <a:buAutoNum type="arabicPeriod"/>
            </a:pPr>
            <a:r>
              <a:rPr lang="it-IT" sz="2400" b="1" dirty="0" smtClean="0">
                <a:solidFill>
                  <a:schemeClr val="tx1">
                    <a:lumMod val="65000"/>
                    <a:lumOff val="35000"/>
                  </a:schemeClr>
                </a:solidFill>
                <a:latin typeface="Agency FB" pitchFamily="34" charset="0"/>
              </a:rPr>
              <a:t>Arte e immagine</a:t>
            </a:r>
          </a:p>
          <a:p>
            <a:pPr marL="457200" indent="-457200">
              <a:spcAft>
                <a:spcPts val="600"/>
              </a:spcAft>
              <a:buFont typeface="+mj-lt"/>
              <a:buAutoNum type="arabicPeriod"/>
            </a:pPr>
            <a:r>
              <a:rPr lang="it-IT" sz="2400" b="1" dirty="0" smtClean="0">
                <a:solidFill>
                  <a:schemeClr val="tx2"/>
                </a:solidFill>
                <a:latin typeface="Agency FB" pitchFamily="34" charset="0"/>
              </a:rPr>
              <a:t>Educazione fisica</a:t>
            </a:r>
          </a:p>
          <a:p>
            <a:pPr marL="457200" indent="-457200">
              <a:spcAft>
                <a:spcPts val="600"/>
              </a:spcAft>
              <a:buFont typeface="+mj-lt"/>
              <a:buAutoNum type="arabicPeriod"/>
            </a:pPr>
            <a:r>
              <a:rPr lang="it-IT" sz="2400" b="1" dirty="0" smtClean="0">
                <a:solidFill>
                  <a:srgbClr val="6F2927"/>
                </a:solidFill>
                <a:latin typeface="Agency FB" pitchFamily="34" charset="0"/>
              </a:rPr>
              <a:t>Tecnologia</a:t>
            </a:r>
          </a:p>
          <a:p>
            <a:pPr marL="457200" indent="-457200">
              <a:spcAft>
                <a:spcPts val="600"/>
              </a:spcAft>
              <a:buFont typeface="+mj-lt"/>
              <a:buAutoNum type="arabicPeriod"/>
            </a:pPr>
            <a:endParaRPr lang="it-IT" sz="2400" dirty="0" smtClean="0">
              <a:solidFill>
                <a:schemeClr val="accent2">
                  <a:lumMod val="75000"/>
                </a:schemeClr>
              </a:solidFill>
              <a:latin typeface="Agency FB" pitchFamily="34" charset="0"/>
            </a:endParaRPr>
          </a:p>
        </p:txBody>
      </p:sp>
      <p:pic>
        <p:nvPicPr>
          <p:cNvPr id="11" name="Picture 2" descr="http://maestramary.altervista.org/altro/targhette-per-scaffali.gif"/>
          <p:cNvPicPr>
            <a:picLocks noChangeAspect="1" noChangeArrowheads="1"/>
          </p:cNvPicPr>
          <p:nvPr/>
        </p:nvPicPr>
        <p:blipFill>
          <a:blip r:embed="rId2" cstate="print"/>
          <a:srcRect/>
          <a:stretch>
            <a:fillRect/>
          </a:stretch>
        </p:blipFill>
        <p:spPr bwMode="auto">
          <a:xfrm>
            <a:off x="35496" y="1700808"/>
            <a:ext cx="3240360" cy="4464496"/>
          </a:xfrm>
          <a:prstGeom prst="rect">
            <a:avLst/>
          </a:prstGeom>
          <a:noFill/>
        </p:spPr>
      </p:pic>
      <p:sp>
        <p:nvSpPr>
          <p:cNvPr id="10" name="Segnaposto numero diapositiva 9"/>
          <p:cNvSpPr>
            <a:spLocks noGrp="1"/>
          </p:cNvSpPr>
          <p:nvPr>
            <p:ph type="sldNum" sz="quarter" idx="12"/>
          </p:nvPr>
        </p:nvSpPr>
        <p:spPr/>
        <p:txBody>
          <a:bodyPr/>
          <a:lstStyle/>
          <a:p>
            <a:fld id="{8180207A-DDD6-447D-82E4-1722B955657B}" type="slidenum">
              <a:rPr lang="it-IT" smtClean="0"/>
              <a:pPr/>
              <a:t>42</a:t>
            </a:fld>
            <a:endParaRPr lang="it-IT"/>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Segnaposto contenuto 2"/>
          <p:cNvSpPr>
            <a:spLocks noGrp="1"/>
          </p:cNvSpPr>
          <p:nvPr>
            <p:ph idx="1"/>
          </p:nvPr>
        </p:nvSpPr>
        <p:spPr>
          <a:xfrm>
            <a:off x="0" y="0"/>
            <a:ext cx="7092280" cy="6336704"/>
          </a:xfrm>
        </p:spPr>
        <p:txBody>
          <a:bodyPr>
            <a:noAutofit/>
          </a:bodyPr>
          <a:lstStyle/>
          <a:p>
            <a:pPr marL="265113" indent="-265113">
              <a:lnSpc>
                <a:spcPts val="1800"/>
              </a:lnSpc>
              <a:spcBef>
                <a:spcPts val="0"/>
              </a:spcBef>
              <a:spcAft>
                <a:spcPts val="400"/>
              </a:spcAft>
              <a:buNone/>
            </a:pPr>
            <a:r>
              <a:rPr lang="it-IT" sz="1600" spc="-40" dirty="0" smtClean="0">
                <a:solidFill>
                  <a:schemeClr val="bg1"/>
                </a:solidFill>
              </a:rPr>
              <a:t>1 	Ha una padronanza della </a:t>
            </a:r>
            <a:r>
              <a:rPr lang="it-IT" sz="1600" spc="-40" dirty="0" smtClean="0">
                <a:solidFill>
                  <a:srgbClr val="FFFF00"/>
                </a:solidFill>
              </a:rPr>
              <a:t>lingua italiana </a:t>
            </a:r>
            <a:r>
              <a:rPr lang="it-IT" sz="1600" spc="-40" dirty="0" smtClean="0">
                <a:solidFill>
                  <a:schemeClr val="bg1"/>
                </a:solidFill>
              </a:rPr>
              <a:t>tale da consentirgli di comprendere enunciati, di  raccontare le proprie esperienze e di adottare un registro linguistico appropriato alle diverse situazioni.</a:t>
            </a:r>
          </a:p>
          <a:p>
            <a:pPr marL="265113" indent="-265113">
              <a:lnSpc>
                <a:spcPts val="1800"/>
              </a:lnSpc>
              <a:spcBef>
                <a:spcPts val="0"/>
              </a:spcBef>
              <a:spcAft>
                <a:spcPts val="400"/>
              </a:spcAft>
              <a:buNone/>
            </a:pPr>
            <a:r>
              <a:rPr lang="it-IT" sz="1600" spc="-40" dirty="0" smtClean="0">
                <a:solidFill>
                  <a:schemeClr val="bg1"/>
                </a:solidFill>
              </a:rPr>
              <a:t>2. 	È in grado di esprimersi a livello elementare in </a:t>
            </a:r>
            <a:r>
              <a:rPr lang="it-IT" sz="1600" spc="-40" dirty="0" smtClean="0">
                <a:solidFill>
                  <a:srgbClr val="FFFF00"/>
                </a:solidFill>
              </a:rPr>
              <a:t>lingua inglese </a:t>
            </a:r>
            <a:r>
              <a:rPr lang="it-IT" sz="1600" spc="-40" dirty="0" smtClean="0">
                <a:solidFill>
                  <a:schemeClr val="bg1"/>
                </a:solidFill>
              </a:rPr>
              <a:t>e di affrontare una comunicazione essenziale, in semplici situazioni di vita quotidiana.</a:t>
            </a:r>
          </a:p>
          <a:p>
            <a:pPr marL="265113" indent="-265113">
              <a:lnSpc>
                <a:spcPts val="1800"/>
              </a:lnSpc>
              <a:spcBef>
                <a:spcPts val="0"/>
              </a:spcBef>
              <a:spcAft>
                <a:spcPts val="400"/>
              </a:spcAft>
              <a:buNone/>
            </a:pPr>
            <a:r>
              <a:rPr lang="it-IT" sz="1600" spc="-40" dirty="0" smtClean="0">
                <a:solidFill>
                  <a:schemeClr val="bg1"/>
                </a:solidFill>
              </a:rPr>
              <a:t>3. 	Utilizza le sue conoscenze </a:t>
            </a:r>
            <a:r>
              <a:rPr lang="it-IT" sz="1600" spc="-40" dirty="0" smtClean="0">
                <a:solidFill>
                  <a:srgbClr val="FFFF00"/>
                </a:solidFill>
              </a:rPr>
              <a:t>matematiche e scientifico tecnologiche </a:t>
            </a:r>
            <a:r>
              <a:rPr lang="it-IT" sz="1600" spc="-40" dirty="0" smtClean="0">
                <a:solidFill>
                  <a:schemeClr val="bg1"/>
                </a:solidFill>
              </a:rPr>
              <a:t>per trovare e giustificare soluzioni a problemi reali. </a:t>
            </a:r>
          </a:p>
          <a:p>
            <a:pPr marL="265113" indent="-265113">
              <a:lnSpc>
                <a:spcPts val="1800"/>
              </a:lnSpc>
              <a:spcBef>
                <a:spcPts val="0"/>
              </a:spcBef>
              <a:spcAft>
                <a:spcPts val="400"/>
              </a:spcAft>
              <a:buNone/>
            </a:pPr>
            <a:r>
              <a:rPr lang="it-IT" sz="1600" spc="-40" dirty="0" smtClean="0">
                <a:solidFill>
                  <a:schemeClr val="bg1"/>
                </a:solidFill>
              </a:rPr>
              <a:t>4. 	Usa le </a:t>
            </a:r>
            <a:r>
              <a:rPr lang="it-IT" sz="1600" spc="-40" dirty="0" smtClean="0">
                <a:solidFill>
                  <a:srgbClr val="FFFF00"/>
                </a:solidFill>
              </a:rPr>
              <a:t>tecnologie </a:t>
            </a:r>
            <a:r>
              <a:rPr lang="it-IT" sz="1600" spc="-40" dirty="0" smtClean="0">
                <a:solidFill>
                  <a:schemeClr val="bg1"/>
                </a:solidFill>
              </a:rPr>
              <a:t>in contesti comunicativi concreti; per ricercare dati informazioni; per interagire con soggetti diversi.</a:t>
            </a:r>
          </a:p>
          <a:p>
            <a:pPr marL="265113" indent="-265113">
              <a:lnSpc>
                <a:spcPts val="1800"/>
              </a:lnSpc>
              <a:spcBef>
                <a:spcPts val="0"/>
              </a:spcBef>
              <a:spcAft>
                <a:spcPts val="400"/>
              </a:spcAft>
              <a:buNone/>
            </a:pPr>
            <a:r>
              <a:rPr lang="it-IT" sz="1600" spc="-40" dirty="0" smtClean="0">
                <a:solidFill>
                  <a:schemeClr val="bg1"/>
                </a:solidFill>
              </a:rPr>
              <a:t>5. 	Si </a:t>
            </a:r>
            <a:r>
              <a:rPr lang="it-IT" sz="1600" spc="-40" dirty="0" smtClean="0">
                <a:solidFill>
                  <a:srgbClr val="FFFF00"/>
                </a:solidFill>
              </a:rPr>
              <a:t>orienta nello spazio </a:t>
            </a:r>
            <a:r>
              <a:rPr lang="it-IT" sz="1600" spc="-40" dirty="0" smtClean="0">
                <a:solidFill>
                  <a:schemeClr val="bg1"/>
                </a:solidFill>
              </a:rPr>
              <a:t>e nel tempo; osserva, descrive e attribuisce significato ad ambienti, fatti, fenomeni e produzioni </a:t>
            </a:r>
            <a:r>
              <a:rPr lang="it-IT" sz="1600" spc="-40" dirty="0" smtClean="0">
                <a:solidFill>
                  <a:srgbClr val="FFFF00"/>
                </a:solidFill>
              </a:rPr>
              <a:t>artistiche</a:t>
            </a:r>
            <a:r>
              <a:rPr lang="it-IT" sz="1600" spc="-40" dirty="0" smtClean="0">
                <a:solidFill>
                  <a:schemeClr val="bg1"/>
                </a:solidFill>
              </a:rPr>
              <a:t>.</a:t>
            </a:r>
          </a:p>
          <a:p>
            <a:pPr marL="265113" indent="-265113">
              <a:lnSpc>
                <a:spcPts val="1800"/>
              </a:lnSpc>
              <a:spcBef>
                <a:spcPts val="0"/>
              </a:spcBef>
              <a:spcAft>
                <a:spcPts val="400"/>
              </a:spcAft>
              <a:buNone/>
            </a:pPr>
            <a:r>
              <a:rPr lang="it-IT" sz="1600" spc="-40" dirty="0" smtClean="0">
                <a:solidFill>
                  <a:schemeClr val="bg1"/>
                </a:solidFill>
              </a:rPr>
              <a:t>6. 	Possiede un patrimonio di </a:t>
            </a:r>
            <a:r>
              <a:rPr lang="it-IT" sz="1600" spc="-40" dirty="0" smtClean="0">
                <a:solidFill>
                  <a:srgbClr val="FFFF00"/>
                </a:solidFill>
              </a:rPr>
              <a:t>conoscenze e nozioni di base ed </a:t>
            </a:r>
            <a:r>
              <a:rPr lang="it-IT" sz="1600" spc="-40" dirty="0" smtClean="0">
                <a:solidFill>
                  <a:schemeClr val="bg1"/>
                </a:solidFill>
              </a:rPr>
              <a:t>è in grado di ricercare ed organizzare nuove informazioni.</a:t>
            </a:r>
          </a:p>
          <a:p>
            <a:pPr marL="265113" indent="-265113">
              <a:lnSpc>
                <a:spcPts val="1800"/>
              </a:lnSpc>
              <a:spcBef>
                <a:spcPts val="0"/>
              </a:spcBef>
              <a:spcAft>
                <a:spcPts val="400"/>
              </a:spcAft>
              <a:buNone/>
            </a:pPr>
            <a:r>
              <a:rPr lang="it-IT" sz="1600" spc="-40" dirty="0" smtClean="0">
                <a:solidFill>
                  <a:schemeClr val="bg1"/>
                </a:solidFill>
              </a:rPr>
              <a:t>7. 	Utilizza gli strumenti di conoscenza per comprendere se stesso e gli altri, per riconoscere le </a:t>
            </a:r>
            <a:r>
              <a:rPr lang="it-IT" sz="1600" spc="-40" dirty="0" smtClean="0">
                <a:solidFill>
                  <a:srgbClr val="FFFF00"/>
                </a:solidFill>
              </a:rPr>
              <a:t>diverse identità, le tradizioni culturali e religiose</a:t>
            </a:r>
            <a:r>
              <a:rPr lang="it-IT" sz="1600" spc="-40" dirty="0" smtClean="0">
                <a:solidFill>
                  <a:schemeClr val="bg1"/>
                </a:solidFill>
              </a:rPr>
              <a:t>, in un’ottica di dialogo e di rispetto reciproco.  </a:t>
            </a:r>
          </a:p>
          <a:p>
            <a:pPr marL="265113" indent="-265113">
              <a:lnSpc>
                <a:spcPts val="1800"/>
              </a:lnSpc>
              <a:spcBef>
                <a:spcPts val="0"/>
              </a:spcBef>
              <a:spcAft>
                <a:spcPts val="400"/>
              </a:spcAft>
              <a:buNone/>
            </a:pPr>
            <a:r>
              <a:rPr lang="it-IT" sz="1600" spc="-40" dirty="0" smtClean="0">
                <a:solidFill>
                  <a:schemeClr val="bg1"/>
                </a:solidFill>
              </a:rPr>
              <a:t>8.	In relazione alle proprie potenzialità e al proprio talento si esprime in ambiti  </a:t>
            </a:r>
            <a:r>
              <a:rPr lang="it-IT" sz="1600" spc="-40" dirty="0" smtClean="0">
                <a:solidFill>
                  <a:srgbClr val="FFFF00"/>
                </a:solidFill>
              </a:rPr>
              <a:t>motorio,  artistico e musicale </a:t>
            </a:r>
            <a:r>
              <a:rPr lang="it-IT" sz="1600" spc="-40" dirty="0" smtClean="0">
                <a:solidFill>
                  <a:schemeClr val="bg1"/>
                </a:solidFill>
              </a:rPr>
              <a:t>che gli sono congeniali.</a:t>
            </a:r>
          </a:p>
          <a:p>
            <a:pPr marL="265113" indent="-265113">
              <a:lnSpc>
                <a:spcPts val="1800"/>
              </a:lnSpc>
              <a:spcBef>
                <a:spcPts val="0"/>
              </a:spcBef>
              <a:spcAft>
                <a:spcPts val="400"/>
              </a:spcAft>
              <a:buNone/>
            </a:pPr>
            <a:r>
              <a:rPr lang="it-IT" sz="1600" spc="-40" dirty="0" smtClean="0">
                <a:solidFill>
                  <a:schemeClr val="bg1"/>
                </a:solidFill>
              </a:rPr>
              <a:t>9. 	Dimostra </a:t>
            </a:r>
            <a:r>
              <a:rPr lang="it-IT" sz="1600" spc="-40" dirty="0" smtClean="0">
                <a:solidFill>
                  <a:srgbClr val="FFFF00"/>
                </a:solidFill>
              </a:rPr>
              <a:t>originalità e spirito di iniziativa</a:t>
            </a:r>
            <a:r>
              <a:rPr lang="it-IT" sz="1600" spc="-40" dirty="0" smtClean="0">
                <a:solidFill>
                  <a:schemeClr val="bg1"/>
                </a:solidFill>
              </a:rPr>
              <a:t>. È in grado di realizzare semplici progetti.</a:t>
            </a:r>
          </a:p>
          <a:p>
            <a:pPr marL="265113" indent="-265113">
              <a:lnSpc>
                <a:spcPts val="1800"/>
              </a:lnSpc>
              <a:spcBef>
                <a:spcPts val="0"/>
              </a:spcBef>
              <a:spcAft>
                <a:spcPts val="400"/>
              </a:spcAft>
              <a:buNone/>
            </a:pPr>
            <a:r>
              <a:rPr lang="it-IT" sz="1600" spc="-40" dirty="0" smtClean="0">
                <a:solidFill>
                  <a:schemeClr val="bg1"/>
                </a:solidFill>
              </a:rPr>
              <a:t>10. </a:t>
            </a:r>
            <a:r>
              <a:rPr lang="it-IT" sz="1600" spc="-40" dirty="0" smtClean="0">
                <a:solidFill>
                  <a:srgbClr val="FFFF00"/>
                </a:solidFill>
              </a:rPr>
              <a:t>Ha consapevolezza </a:t>
            </a:r>
            <a:r>
              <a:rPr lang="it-IT" sz="1600" spc="-40" dirty="0" smtClean="0">
                <a:solidFill>
                  <a:schemeClr val="bg1"/>
                </a:solidFill>
              </a:rPr>
              <a:t>delle proprie potenzialità e dei propri limiti.</a:t>
            </a:r>
          </a:p>
          <a:p>
            <a:pPr marL="265113" indent="-265113">
              <a:lnSpc>
                <a:spcPts val="1800"/>
              </a:lnSpc>
              <a:spcBef>
                <a:spcPts val="0"/>
              </a:spcBef>
              <a:spcAft>
                <a:spcPts val="400"/>
              </a:spcAft>
              <a:buNone/>
            </a:pPr>
            <a:r>
              <a:rPr lang="it-IT" sz="1600" spc="-40" dirty="0" smtClean="0">
                <a:solidFill>
                  <a:schemeClr val="bg1"/>
                </a:solidFill>
              </a:rPr>
              <a:t>	Si impegna per portare a compimento il lavoro iniziato da solo o insieme ad altri. </a:t>
            </a:r>
          </a:p>
          <a:p>
            <a:pPr marL="265113" indent="-265113">
              <a:lnSpc>
                <a:spcPts val="1800"/>
              </a:lnSpc>
              <a:spcBef>
                <a:spcPts val="0"/>
              </a:spcBef>
              <a:spcAft>
                <a:spcPts val="400"/>
              </a:spcAft>
              <a:buNone/>
            </a:pPr>
            <a:r>
              <a:rPr lang="it-IT" sz="1600" spc="-40" dirty="0" smtClean="0">
                <a:solidFill>
                  <a:schemeClr val="bg1"/>
                </a:solidFill>
              </a:rPr>
              <a:t>11. </a:t>
            </a:r>
            <a:r>
              <a:rPr lang="it-IT" sz="1600" spc="-40" dirty="0" smtClean="0">
                <a:solidFill>
                  <a:srgbClr val="FFFF00"/>
                </a:solidFill>
              </a:rPr>
              <a:t>Rispetta le regole condivise</a:t>
            </a:r>
            <a:r>
              <a:rPr lang="it-IT" sz="1600" spc="-40" dirty="0" smtClean="0">
                <a:solidFill>
                  <a:schemeClr val="bg1"/>
                </a:solidFill>
              </a:rPr>
              <a:t>, collabora con gli altri per la costruzione del bene comune.</a:t>
            </a:r>
          </a:p>
          <a:p>
            <a:pPr marL="265113" indent="-265113">
              <a:lnSpc>
                <a:spcPts val="1800"/>
              </a:lnSpc>
              <a:spcBef>
                <a:spcPts val="0"/>
              </a:spcBef>
              <a:spcAft>
                <a:spcPts val="400"/>
              </a:spcAft>
              <a:buNone/>
            </a:pPr>
            <a:r>
              <a:rPr lang="it-IT" sz="1600" spc="-40" dirty="0" smtClean="0">
                <a:solidFill>
                  <a:schemeClr val="bg1"/>
                </a:solidFill>
              </a:rPr>
              <a:t>	Si assume le proprie </a:t>
            </a:r>
            <a:r>
              <a:rPr lang="it-IT" sz="1600" spc="-40" dirty="0" smtClean="0">
                <a:solidFill>
                  <a:srgbClr val="FFFF00"/>
                </a:solidFill>
              </a:rPr>
              <a:t>responsabilità </a:t>
            </a:r>
            <a:r>
              <a:rPr lang="it-IT" sz="1600" spc="-40" dirty="0" smtClean="0">
                <a:solidFill>
                  <a:schemeClr val="bg1"/>
                </a:solidFill>
              </a:rPr>
              <a:t>e chiede aiuto quando si trova in difficoltà e sa fornire aiuto a chi lo chiede. </a:t>
            </a:r>
          </a:p>
          <a:p>
            <a:pPr marL="265113" indent="-265113">
              <a:lnSpc>
                <a:spcPts val="1800"/>
              </a:lnSpc>
              <a:spcBef>
                <a:spcPts val="0"/>
              </a:spcBef>
              <a:spcAft>
                <a:spcPts val="400"/>
              </a:spcAft>
              <a:buNone/>
            </a:pPr>
            <a:r>
              <a:rPr lang="it-IT" sz="1600" spc="-40" dirty="0" smtClean="0">
                <a:solidFill>
                  <a:schemeClr val="bg1"/>
                </a:solidFill>
              </a:rPr>
              <a:t>12. </a:t>
            </a:r>
            <a:r>
              <a:rPr lang="it-IT" sz="1600" spc="-40" dirty="0" smtClean="0">
                <a:solidFill>
                  <a:srgbClr val="FFFF00"/>
                </a:solidFill>
              </a:rPr>
              <a:t>Ha cura e rispetto di sé, degli altri e dell’ambiente </a:t>
            </a:r>
            <a:r>
              <a:rPr lang="it-IT" sz="1600" spc="-40" dirty="0" smtClean="0">
                <a:solidFill>
                  <a:schemeClr val="bg1"/>
                </a:solidFill>
              </a:rPr>
              <a:t>come presupposto di un sano e corretto stile di vita.  </a:t>
            </a:r>
            <a:endParaRPr lang="it-IT" sz="1600" spc="-40" dirty="0">
              <a:solidFill>
                <a:schemeClr val="bg1"/>
              </a:solidFill>
            </a:endParaRPr>
          </a:p>
        </p:txBody>
      </p:sp>
      <p:sp>
        <p:nvSpPr>
          <p:cNvPr id="8" name="Rettangolo 7"/>
          <p:cNvSpPr/>
          <p:nvPr/>
        </p:nvSpPr>
        <p:spPr>
          <a:xfrm>
            <a:off x="7092280" y="116632"/>
            <a:ext cx="309380" cy="400110"/>
          </a:xfrm>
          <a:prstGeom prst="rect">
            <a:avLst/>
          </a:prstGeom>
        </p:spPr>
        <p:txBody>
          <a:bodyPr wrap="none">
            <a:spAutoFit/>
          </a:bodyPr>
          <a:lstStyle/>
          <a:p>
            <a:r>
              <a:rPr lang="it-IT" sz="2000" b="1" spc="-40" dirty="0" smtClean="0">
                <a:solidFill>
                  <a:srgbClr val="FFFF00"/>
                </a:solidFill>
              </a:rPr>
              <a:t>1</a:t>
            </a:r>
            <a:endParaRPr lang="it-IT" sz="2000" b="1" dirty="0">
              <a:solidFill>
                <a:srgbClr val="FFFF00"/>
              </a:solidFill>
            </a:endParaRPr>
          </a:p>
        </p:txBody>
      </p:sp>
      <p:sp>
        <p:nvSpPr>
          <p:cNvPr id="9" name="Rettangolo 8"/>
          <p:cNvSpPr/>
          <p:nvPr/>
        </p:nvSpPr>
        <p:spPr>
          <a:xfrm>
            <a:off x="7092280" y="735087"/>
            <a:ext cx="309380" cy="400110"/>
          </a:xfrm>
          <a:prstGeom prst="rect">
            <a:avLst/>
          </a:prstGeom>
        </p:spPr>
        <p:txBody>
          <a:bodyPr wrap="none">
            <a:spAutoFit/>
          </a:bodyPr>
          <a:lstStyle/>
          <a:p>
            <a:r>
              <a:rPr lang="it-IT" sz="2000" b="1" spc="-40" dirty="0" smtClean="0">
                <a:solidFill>
                  <a:srgbClr val="FFFF00"/>
                </a:solidFill>
              </a:rPr>
              <a:t>2</a:t>
            </a:r>
            <a:endParaRPr lang="it-IT" sz="2000" b="1" dirty="0">
              <a:solidFill>
                <a:srgbClr val="FFFF00"/>
              </a:solidFill>
            </a:endParaRPr>
          </a:p>
        </p:txBody>
      </p:sp>
      <p:sp>
        <p:nvSpPr>
          <p:cNvPr id="10" name="Rettangolo 9"/>
          <p:cNvSpPr/>
          <p:nvPr/>
        </p:nvSpPr>
        <p:spPr>
          <a:xfrm>
            <a:off x="7092280" y="1239143"/>
            <a:ext cx="804707" cy="400110"/>
          </a:xfrm>
          <a:prstGeom prst="rect">
            <a:avLst/>
          </a:prstGeom>
        </p:spPr>
        <p:txBody>
          <a:bodyPr wrap="none">
            <a:spAutoFit/>
          </a:bodyPr>
          <a:lstStyle/>
          <a:p>
            <a:r>
              <a:rPr lang="it-IT" sz="2000" b="1" spc="-40" dirty="0" smtClean="0">
                <a:solidFill>
                  <a:srgbClr val="FFFF00"/>
                </a:solidFill>
              </a:rPr>
              <a:t>5,6,10</a:t>
            </a:r>
            <a:endParaRPr lang="it-IT" sz="2000" b="1" dirty="0">
              <a:solidFill>
                <a:srgbClr val="FFFF00"/>
              </a:solidFill>
            </a:endParaRPr>
          </a:p>
        </p:txBody>
      </p:sp>
      <p:sp>
        <p:nvSpPr>
          <p:cNvPr id="11" name="Rettangolo 10"/>
          <p:cNvSpPr/>
          <p:nvPr/>
        </p:nvSpPr>
        <p:spPr>
          <a:xfrm>
            <a:off x="7092280" y="1732746"/>
            <a:ext cx="434093" cy="400110"/>
          </a:xfrm>
          <a:prstGeom prst="rect">
            <a:avLst/>
          </a:prstGeom>
        </p:spPr>
        <p:txBody>
          <a:bodyPr wrap="none">
            <a:spAutoFit/>
          </a:bodyPr>
          <a:lstStyle/>
          <a:p>
            <a:r>
              <a:rPr lang="it-IT" sz="2000" b="1" spc="-40" dirty="0" smtClean="0">
                <a:solidFill>
                  <a:srgbClr val="FFFF00"/>
                </a:solidFill>
              </a:rPr>
              <a:t>10</a:t>
            </a:r>
            <a:endParaRPr lang="it-IT" sz="2000" b="1" dirty="0">
              <a:solidFill>
                <a:srgbClr val="FFFF00"/>
              </a:solidFill>
            </a:endParaRPr>
          </a:p>
        </p:txBody>
      </p:sp>
      <p:sp>
        <p:nvSpPr>
          <p:cNvPr id="12" name="Rettangolo 11"/>
          <p:cNvSpPr/>
          <p:nvPr/>
        </p:nvSpPr>
        <p:spPr>
          <a:xfrm>
            <a:off x="7092280" y="2236802"/>
            <a:ext cx="679994" cy="400110"/>
          </a:xfrm>
          <a:prstGeom prst="rect">
            <a:avLst/>
          </a:prstGeom>
        </p:spPr>
        <p:txBody>
          <a:bodyPr wrap="none">
            <a:spAutoFit/>
          </a:bodyPr>
          <a:lstStyle/>
          <a:p>
            <a:r>
              <a:rPr lang="it-IT" sz="2000" b="1" spc="-40" dirty="0" smtClean="0">
                <a:solidFill>
                  <a:srgbClr val="FFFF00"/>
                </a:solidFill>
              </a:rPr>
              <a:t>3,4,8</a:t>
            </a:r>
            <a:endParaRPr lang="it-IT" sz="2000" b="1" dirty="0">
              <a:solidFill>
                <a:srgbClr val="FFFF00"/>
              </a:solidFill>
            </a:endParaRPr>
          </a:p>
        </p:txBody>
      </p:sp>
      <p:sp>
        <p:nvSpPr>
          <p:cNvPr id="15" name="Rettangolo 14"/>
          <p:cNvSpPr/>
          <p:nvPr/>
        </p:nvSpPr>
        <p:spPr>
          <a:xfrm>
            <a:off x="7092280" y="3933056"/>
            <a:ext cx="686406" cy="400110"/>
          </a:xfrm>
          <a:prstGeom prst="rect">
            <a:avLst/>
          </a:prstGeom>
        </p:spPr>
        <p:txBody>
          <a:bodyPr wrap="none">
            <a:spAutoFit/>
          </a:bodyPr>
          <a:lstStyle/>
          <a:p>
            <a:r>
              <a:rPr lang="it-IT" sz="2000" b="1" spc="-40" dirty="0" smtClean="0">
                <a:solidFill>
                  <a:srgbClr val="FFFF00"/>
                </a:solidFill>
              </a:rPr>
              <a:t>7.8.9</a:t>
            </a:r>
            <a:endParaRPr lang="it-IT" sz="2000" b="1" dirty="0">
              <a:solidFill>
                <a:srgbClr val="FFFF00"/>
              </a:solidFill>
            </a:endParaRPr>
          </a:p>
        </p:txBody>
      </p:sp>
      <p:sp>
        <p:nvSpPr>
          <p:cNvPr id="16" name="Rettangolo 15"/>
          <p:cNvSpPr/>
          <p:nvPr/>
        </p:nvSpPr>
        <p:spPr>
          <a:xfrm>
            <a:off x="7092280" y="4397042"/>
            <a:ext cx="781304" cy="400110"/>
          </a:xfrm>
          <a:prstGeom prst="rect">
            <a:avLst/>
          </a:prstGeom>
        </p:spPr>
        <p:txBody>
          <a:bodyPr wrap="none">
            <a:spAutoFit/>
          </a:bodyPr>
          <a:lstStyle/>
          <a:p>
            <a:r>
              <a:rPr lang="it-IT" sz="2000" b="1" spc="-40" dirty="0" err="1" smtClean="0">
                <a:solidFill>
                  <a:srgbClr val="FFFF00"/>
                </a:solidFill>
              </a:rPr>
              <a:t>….……</a:t>
            </a:r>
            <a:endParaRPr lang="it-IT" sz="2000" b="1" dirty="0">
              <a:solidFill>
                <a:srgbClr val="FFFF00"/>
              </a:solidFill>
            </a:endParaRPr>
          </a:p>
        </p:txBody>
      </p:sp>
      <p:sp>
        <p:nvSpPr>
          <p:cNvPr id="17" name="Rettangolo 16"/>
          <p:cNvSpPr/>
          <p:nvPr/>
        </p:nvSpPr>
        <p:spPr>
          <a:xfrm>
            <a:off x="7092280" y="4829090"/>
            <a:ext cx="781304" cy="400110"/>
          </a:xfrm>
          <a:prstGeom prst="rect">
            <a:avLst/>
          </a:prstGeom>
        </p:spPr>
        <p:txBody>
          <a:bodyPr wrap="none">
            <a:spAutoFit/>
          </a:bodyPr>
          <a:lstStyle/>
          <a:p>
            <a:r>
              <a:rPr lang="it-IT" sz="2000" b="1" spc="-40" dirty="0" err="1" smtClean="0">
                <a:solidFill>
                  <a:srgbClr val="FFFF00"/>
                </a:solidFill>
              </a:rPr>
              <a:t>…….…</a:t>
            </a:r>
            <a:endParaRPr lang="it-IT" sz="2000" b="1" dirty="0">
              <a:solidFill>
                <a:srgbClr val="FFFF00"/>
              </a:solidFill>
            </a:endParaRPr>
          </a:p>
        </p:txBody>
      </p:sp>
      <p:sp>
        <p:nvSpPr>
          <p:cNvPr id="18" name="Rettangolo 17"/>
          <p:cNvSpPr/>
          <p:nvPr/>
        </p:nvSpPr>
        <p:spPr>
          <a:xfrm>
            <a:off x="7092280" y="5405154"/>
            <a:ext cx="781304" cy="400110"/>
          </a:xfrm>
          <a:prstGeom prst="rect">
            <a:avLst/>
          </a:prstGeom>
        </p:spPr>
        <p:txBody>
          <a:bodyPr wrap="none">
            <a:spAutoFit/>
          </a:bodyPr>
          <a:lstStyle/>
          <a:p>
            <a:r>
              <a:rPr lang="it-IT" sz="2000" b="1" spc="-40" dirty="0" smtClean="0">
                <a:solidFill>
                  <a:srgbClr val="FFFF00"/>
                </a:solidFill>
              </a:rPr>
              <a:t>.</a:t>
            </a:r>
            <a:r>
              <a:rPr lang="it-IT" sz="2000" b="1" spc="-40" dirty="0" err="1" smtClean="0">
                <a:solidFill>
                  <a:srgbClr val="FFFF00"/>
                </a:solidFill>
              </a:rPr>
              <a:t>………</a:t>
            </a:r>
            <a:endParaRPr lang="it-IT" sz="2000" b="1" dirty="0">
              <a:solidFill>
                <a:srgbClr val="FFFF00"/>
              </a:solidFill>
            </a:endParaRPr>
          </a:p>
        </p:txBody>
      </p:sp>
      <p:sp>
        <p:nvSpPr>
          <p:cNvPr id="21" name="Rettangolo 20"/>
          <p:cNvSpPr/>
          <p:nvPr/>
        </p:nvSpPr>
        <p:spPr>
          <a:xfrm>
            <a:off x="7092280" y="6269250"/>
            <a:ext cx="895117" cy="400110"/>
          </a:xfrm>
          <a:prstGeom prst="rect">
            <a:avLst/>
          </a:prstGeom>
        </p:spPr>
        <p:txBody>
          <a:bodyPr wrap="none">
            <a:spAutoFit/>
          </a:bodyPr>
          <a:lstStyle/>
          <a:p>
            <a:r>
              <a:rPr lang="it-IT" sz="2000" b="1" spc="-40" dirty="0" err="1" smtClean="0">
                <a:solidFill>
                  <a:srgbClr val="FFFF00"/>
                </a:solidFill>
              </a:rPr>
              <a:t>…………</a:t>
            </a:r>
            <a:endParaRPr lang="it-IT" sz="2000" b="1" dirty="0">
              <a:solidFill>
                <a:srgbClr val="FFFF00"/>
              </a:solidFill>
            </a:endParaRPr>
          </a:p>
        </p:txBody>
      </p:sp>
      <p:sp>
        <p:nvSpPr>
          <p:cNvPr id="22" name="Rettangolo 21"/>
          <p:cNvSpPr/>
          <p:nvPr/>
        </p:nvSpPr>
        <p:spPr>
          <a:xfrm>
            <a:off x="7092280" y="2780928"/>
            <a:ext cx="895117" cy="400110"/>
          </a:xfrm>
          <a:prstGeom prst="rect">
            <a:avLst/>
          </a:prstGeom>
        </p:spPr>
        <p:txBody>
          <a:bodyPr wrap="none">
            <a:spAutoFit/>
          </a:bodyPr>
          <a:lstStyle/>
          <a:p>
            <a:r>
              <a:rPr lang="it-IT" sz="2000" b="1" spc="-40" dirty="0" err="1" smtClean="0">
                <a:solidFill>
                  <a:srgbClr val="FFFF00"/>
                </a:solidFill>
              </a:rPr>
              <a:t>…………</a:t>
            </a:r>
            <a:endParaRPr lang="it-IT" sz="2000" b="1" dirty="0">
              <a:solidFill>
                <a:srgbClr val="FFFF00"/>
              </a:solidFill>
            </a:endParaRPr>
          </a:p>
        </p:txBody>
      </p:sp>
      <p:sp>
        <p:nvSpPr>
          <p:cNvPr id="23" name="Rettangolo 22"/>
          <p:cNvSpPr/>
          <p:nvPr/>
        </p:nvSpPr>
        <p:spPr>
          <a:xfrm>
            <a:off x="7092280" y="3388930"/>
            <a:ext cx="895117" cy="400110"/>
          </a:xfrm>
          <a:prstGeom prst="rect">
            <a:avLst/>
          </a:prstGeom>
        </p:spPr>
        <p:txBody>
          <a:bodyPr wrap="none">
            <a:spAutoFit/>
          </a:bodyPr>
          <a:lstStyle/>
          <a:p>
            <a:r>
              <a:rPr lang="it-IT" sz="2000" b="1" spc="-40" dirty="0" err="1" smtClean="0">
                <a:solidFill>
                  <a:srgbClr val="FFFF00"/>
                </a:solidFill>
              </a:rPr>
              <a:t>…………</a:t>
            </a:r>
            <a:endParaRPr lang="it-IT" sz="2000" b="1" dirty="0">
              <a:solidFill>
                <a:srgbClr val="FFFF00"/>
              </a:solidFill>
            </a:endParaRPr>
          </a:p>
        </p:txBody>
      </p:sp>
      <p:sp>
        <p:nvSpPr>
          <p:cNvPr id="19" name="Segnaposto data 18"/>
          <p:cNvSpPr>
            <a:spLocks noGrp="1"/>
          </p:cNvSpPr>
          <p:nvPr>
            <p:ph type="dt" sz="half" idx="10"/>
          </p:nvPr>
        </p:nvSpPr>
        <p:spPr/>
        <p:txBody>
          <a:bodyPr/>
          <a:lstStyle/>
          <a:p>
            <a:r>
              <a:rPr lang="it-IT" smtClean="0"/>
              <a:t>26/11/2014</a:t>
            </a:r>
            <a:endParaRPr lang="it-IT"/>
          </a:p>
        </p:txBody>
      </p:sp>
      <p:sp>
        <p:nvSpPr>
          <p:cNvPr id="20" name="Segnaposto piè di pagina 19"/>
          <p:cNvSpPr>
            <a:spLocks noGrp="1"/>
          </p:cNvSpPr>
          <p:nvPr>
            <p:ph type="ftr" sz="quarter" idx="11"/>
          </p:nvPr>
        </p:nvSpPr>
        <p:spPr/>
        <p:txBody>
          <a:bodyPr/>
          <a:lstStyle/>
          <a:p>
            <a:r>
              <a:rPr lang="it-IT" smtClean="0"/>
              <a:t>a cura di Mariella Spinosi</a:t>
            </a:r>
            <a:endParaRPr lang="it-IT"/>
          </a:p>
        </p:txBody>
      </p:sp>
      <p:sp>
        <p:nvSpPr>
          <p:cNvPr id="24" name="Segnaposto numero diapositiva 23"/>
          <p:cNvSpPr>
            <a:spLocks noGrp="1"/>
          </p:cNvSpPr>
          <p:nvPr>
            <p:ph type="sldNum" sz="quarter" idx="12"/>
          </p:nvPr>
        </p:nvSpPr>
        <p:spPr/>
        <p:txBody>
          <a:bodyPr/>
          <a:lstStyle/>
          <a:p>
            <a:fld id="{8180207A-DDD6-447D-82E4-1722B955657B}" type="slidenum">
              <a:rPr lang="it-IT" smtClean="0"/>
              <a:pPr/>
              <a:t>43</a:t>
            </a:fld>
            <a:endParaRPr lang="it-IT"/>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0" y="1628800"/>
            <a:ext cx="9144000" cy="47525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su</a:t>
            </a:r>
            <a:endParaRPr lang="it-IT" dirty="0"/>
          </a:p>
        </p:txBody>
      </p:sp>
      <p:sp>
        <p:nvSpPr>
          <p:cNvPr id="2" name="Titolo 1"/>
          <p:cNvSpPr>
            <a:spLocks noGrp="1"/>
          </p:cNvSpPr>
          <p:nvPr>
            <p:ph type="title"/>
          </p:nvPr>
        </p:nvSpPr>
        <p:spPr>
          <a:xfrm>
            <a:off x="0" y="274638"/>
            <a:ext cx="8686800" cy="850106"/>
          </a:xfrm>
        </p:spPr>
        <p:txBody>
          <a:bodyPr>
            <a:normAutofit fontScale="90000"/>
          </a:bodyPr>
          <a:lstStyle/>
          <a:p>
            <a:pPr algn="l"/>
            <a:r>
              <a:rPr lang="it-IT" dirty="0" smtClean="0">
                <a:latin typeface="Agency FB" pitchFamily="34" charset="0"/>
              </a:rPr>
              <a:t>Rapporto tra aspetti del profilo da certificare e le discipline</a:t>
            </a:r>
            <a:endParaRPr lang="it-IT" dirty="0">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pic>
        <p:nvPicPr>
          <p:cNvPr id="125954" name="Picture 2" descr="http://t1.ftcdn.net/jpg/00/16/72/44/400_F_16724494_WOM4oIsvMDMzAQfF0hFeEgvnh12ImSu9.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1628800"/>
            <a:ext cx="3275856" cy="4752528"/>
          </a:xfrm>
          <a:prstGeom prst="rect">
            <a:avLst/>
          </a:prstGeom>
          <a:noFill/>
        </p:spPr>
      </p:pic>
      <p:sp>
        <p:nvSpPr>
          <p:cNvPr id="11" name="CasellaDiTesto 10"/>
          <p:cNvSpPr txBox="1"/>
          <p:nvPr/>
        </p:nvSpPr>
        <p:spPr>
          <a:xfrm>
            <a:off x="3347864" y="1661706"/>
            <a:ext cx="5796136" cy="759182"/>
          </a:xfrm>
          <a:prstGeom prst="rect">
            <a:avLst/>
          </a:prstGeom>
          <a:noFill/>
        </p:spPr>
        <p:txBody>
          <a:bodyPr wrap="square" rtlCol="0">
            <a:spAutoFit/>
          </a:bodyPr>
          <a:lstStyle/>
          <a:p>
            <a:pPr>
              <a:lnSpc>
                <a:spcPts val="2600"/>
              </a:lnSpc>
            </a:pPr>
            <a:r>
              <a:rPr lang="it-IT" sz="2500" dirty="0" smtClean="0">
                <a:solidFill>
                  <a:schemeClr val="accent6">
                    <a:lumMod val="75000"/>
                  </a:schemeClr>
                </a:solidFill>
                <a:latin typeface="Agency FB" pitchFamily="34" charset="0"/>
              </a:rPr>
              <a:t>Su  </a:t>
            </a:r>
            <a:r>
              <a:rPr lang="it-IT" sz="2500" b="1" dirty="0" smtClean="0">
                <a:solidFill>
                  <a:schemeClr val="accent6">
                    <a:lumMod val="75000"/>
                  </a:schemeClr>
                </a:solidFill>
                <a:latin typeface="Agency FB" pitchFamily="34" charset="0"/>
              </a:rPr>
              <a:t>12 aspetti del profilo</a:t>
            </a:r>
            <a:r>
              <a:rPr lang="it-IT" sz="2500" dirty="0" smtClean="0">
                <a:solidFill>
                  <a:schemeClr val="accent6">
                    <a:lumMod val="75000"/>
                  </a:schemeClr>
                </a:solidFill>
                <a:latin typeface="Agency FB" pitchFamily="34" charset="0"/>
              </a:rPr>
              <a:t>, </a:t>
            </a:r>
            <a:r>
              <a:rPr lang="it-IT" sz="2500" b="1" dirty="0" smtClean="0">
                <a:solidFill>
                  <a:schemeClr val="accent6">
                    <a:lumMod val="75000"/>
                  </a:schemeClr>
                </a:solidFill>
                <a:latin typeface="Agency FB" pitchFamily="34" charset="0"/>
              </a:rPr>
              <a:t>6  richiamano le discipline </a:t>
            </a:r>
            <a:r>
              <a:rPr lang="it-IT" sz="2500" dirty="0" smtClean="0">
                <a:solidFill>
                  <a:schemeClr val="accent6">
                    <a:lumMod val="75000"/>
                  </a:schemeClr>
                </a:solidFill>
                <a:latin typeface="Agency FB" pitchFamily="34" charset="0"/>
              </a:rPr>
              <a:t>e </a:t>
            </a:r>
            <a:r>
              <a:rPr lang="it-IT" sz="2500" b="1" dirty="0" smtClean="0">
                <a:solidFill>
                  <a:schemeClr val="accent6">
                    <a:lumMod val="75000"/>
                  </a:schemeClr>
                </a:solidFill>
                <a:latin typeface="Agency FB" pitchFamily="34" charset="0"/>
              </a:rPr>
              <a:t>6 fanno riferimento a competenze trasversali</a:t>
            </a:r>
            <a:endParaRPr lang="it-IT" sz="2500" b="1" dirty="0">
              <a:solidFill>
                <a:schemeClr val="accent6">
                  <a:lumMod val="75000"/>
                </a:schemeClr>
              </a:solidFill>
              <a:latin typeface="Agency FB" pitchFamily="34" charset="0"/>
            </a:endParaRPr>
          </a:p>
        </p:txBody>
      </p:sp>
      <p:sp>
        <p:nvSpPr>
          <p:cNvPr id="12" name="CasellaDiTesto 11"/>
          <p:cNvSpPr txBox="1"/>
          <p:nvPr/>
        </p:nvSpPr>
        <p:spPr>
          <a:xfrm>
            <a:off x="3347864" y="2636912"/>
            <a:ext cx="5796136" cy="2426305"/>
          </a:xfrm>
          <a:prstGeom prst="rect">
            <a:avLst/>
          </a:prstGeom>
          <a:noFill/>
        </p:spPr>
        <p:txBody>
          <a:bodyPr wrap="square" rtlCol="0">
            <a:spAutoFit/>
          </a:bodyPr>
          <a:lstStyle/>
          <a:p>
            <a:pPr>
              <a:lnSpc>
                <a:spcPts val="2600"/>
              </a:lnSpc>
            </a:pPr>
            <a:r>
              <a:rPr lang="it-IT" sz="2500" dirty="0" smtClean="0">
                <a:solidFill>
                  <a:schemeClr val="accent6">
                    <a:lumMod val="50000"/>
                  </a:schemeClr>
                </a:solidFill>
                <a:latin typeface="Agency FB" pitchFamily="34" charset="0"/>
              </a:rPr>
              <a:t>Le discipline richiamate specificatamente sono  l’</a:t>
            </a:r>
            <a:r>
              <a:rPr lang="it-IT" sz="2500" b="1" dirty="0" smtClean="0">
                <a:solidFill>
                  <a:schemeClr val="accent6">
                    <a:lumMod val="50000"/>
                  </a:schemeClr>
                </a:solidFill>
                <a:latin typeface="Agency FB" pitchFamily="34" charset="0"/>
              </a:rPr>
              <a:t>italiano</a:t>
            </a:r>
            <a:r>
              <a:rPr lang="it-IT" sz="2500" dirty="0" smtClean="0">
                <a:solidFill>
                  <a:schemeClr val="accent6">
                    <a:lumMod val="50000"/>
                  </a:schemeClr>
                </a:solidFill>
                <a:latin typeface="Agency FB" pitchFamily="34" charset="0"/>
              </a:rPr>
              <a:t>, la </a:t>
            </a:r>
            <a:r>
              <a:rPr lang="it-IT" sz="2500" b="1" dirty="0" smtClean="0">
                <a:solidFill>
                  <a:schemeClr val="accent6">
                    <a:lumMod val="50000"/>
                  </a:schemeClr>
                </a:solidFill>
                <a:latin typeface="Agency FB" pitchFamily="34" charset="0"/>
              </a:rPr>
              <a:t>lingua inglese </a:t>
            </a:r>
            <a:r>
              <a:rPr lang="it-IT" sz="2500" dirty="0" smtClean="0">
                <a:solidFill>
                  <a:schemeClr val="accent6">
                    <a:lumMod val="50000"/>
                  </a:schemeClr>
                </a:solidFill>
                <a:latin typeface="Agency FB" pitchFamily="34" charset="0"/>
              </a:rPr>
              <a:t>e le </a:t>
            </a:r>
            <a:r>
              <a:rPr lang="it-IT" sz="2500" b="1" dirty="0" smtClean="0">
                <a:solidFill>
                  <a:schemeClr val="accent6">
                    <a:lumMod val="50000"/>
                  </a:schemeClr>
                </a:solidFill>
                <a:latin typeface="Agency FB" pitchFamily="34" charset="0"/>
              </a:rPr>
              <a:t>tecnologie</a:t>
            </a:r>
            <a:r>
              <a:rPr lang="it-IT" sz="2500" dirty="0" smtClean="0">
                <a:solidFill>
                  <a:schemeClr val="accent6">
                    <a:lumMod val="50000"/>
                  </a:schemeClr>
                </a:solidFill>
                <a:latin typeface="Agency FB" pitchFamily="34" charset="0"/>
              </a:rPr>
              <a:t>. Le altre sono richiamate in una logica di interconnessione multidisciplinare:</a:t>
            </a:r>
          </a:p>
          <a:p>
            <a:pPr marL="176213" indent="-176213">
              <a:lnSpc>
                <a:spcPts val="2600"/>
              </a:lnSpc>
              <a:buFontTx/>
              <a:buChar char="-"/>
              <a:tabLst>
                <a:tab pos="176213" algn="l"/>
              </a:tabLst>
            </a:pPr>
            <a:r>
              <a:rPr lang="it-IT" sz="2500" dirty="0" smtClean="0">
                <a:solidFill>
                  <a:schemeClr val="accent6">
                    <a:lumMod val="50000"/>
                  </a:schemeClr>
                </a:solidFill>
                <a:latin typeface="Agency FB" pitchFamily="34" charset="0"/>
              </a:rPr>
              <a:t>Matematica, scienze, tecnologie</a:t>
            </a:r>
          </a:p>
          <a:p>
            <a:pPr marL="176213" indent="-176213">
              <a:lnSpc>
                <a:spcPts val="2600"/>
              </a:lnSpc>
              <a:buFontTx/>
              <a:buChar char="-"/>
              <a:tabLst>
                <a:tab pos="176213" algn="l"/>
              </a:tabLst>
            </a:pPr>
            <a:r>
              <a:rPr lang="it-IT" sz="2500" dirty="0" smtClean="0">
                <a:solidFill>
                  <a:schemeClr val="accent6">
                    <a:lumMod val="50000"/>
                  </a:schemeClr>
                </a:solidFill>
                <a:latin typeface="Agency FB" pitchFamily="34" charset="0"/>
              </a:rPr>
              <a:t>Storia, geografia, arte e immagine</a:t>
            </a:r>
          </a:p>
          <a:p>
            <a:pPr marL="176213" indent="-176213">
              <a:lnSpc>
                <a:spcPts val="2600"/>
              </a:lnSpc>
              <a:buFontTx/>
              <a:buChar char="-"/>
              <a:tabLst>
                <a:tab pos="176213" algn="l"/>
              </a:tabLst>
            </a:pPr>
            <a:r>
              <a:rPr lang="it-IT" sz="2500" dirty="0" smtClean="0">
                <a:solidFill>
                  <a:schemeClr val="accent6">
                    <a:lumMod val="50000"/>
                  </a:schemeClr>
                </a:solidFill>
                <a:latin typeface="Agency FB" pitchFamily="34" charset="0"/>
              </a:rPr>
              <a:t>Musica, arte e immagine, educazione fisica</a:t>
            </a:r>
            <a:endParaRPr lang="it-IT" sz="2500" dirty="0">
              <a:solidFill>
                <a:schemeClr val="accent6">
                  <a:lumMod val="50000"/>
                </a:schemeClr>
              </a:solidFill>
              <a:latin typeface="Agency FB" pitchFamily="34" charset="0"/>
            </a:endParaRPr>
          </a:p>
        </p:txBody>
      </p:sp>
      <p:sp>
        <p:nvSpPr>
          <p:cNvPr id="13" name="CasellaDiTesto 12"/>
          <p:cNvSpPr txBox="1"/>
          <p:nvPr/>
        </p:nvSpPr>
        <p:spPr>
          <a:xfrm>
            <a:off x="3347864" y="5288721"/>
            <a:ext cx="5796136" cy="1092607"/>
          </a:xfrm>
          <a:prstGeom prst="rect">
            <a:avLst/>
          </a:prstGeom>
          <a:noFill/>
        </p:spPr>
        <p:txBody>
          <a:bodyPr wrap="square" rtlCol="0">
            <a:spAutoFit/>
          </a:bodyPr>
          <a:lstStyle/>
          <a:p>
            <a:pPr>
              <a:lnSpc>
                <a:spcPts val="2600"/>
              </a:lnSpc>
            </a:pPr>
            <a:r>
              <a:rPr lang="it-IT" sz="2500" dirty="0" smtClean="0">
                <a:solidFill>
                  <a:srgbClr val="C00000"/>
                </a:solidFill>
                <a:latin typeface="Agency FB" pitchFamily="34" charset="0"/>
              </a:rPr>
              <a:t>È il ritorno della logica delle aree, che le Indicazioni nazionali avevano invece eliminato proprio in nome di una trasversalità più autentica?</a:t>
            </a:r>
            <a:endParaRPr lang="it-IT" sz="2500" dirty="0">
              <a:solidFill>
                <a:srgbClr val="C00000"/>
              </a:solidFill>
              <a:latin typeface="Agency FB" pitchFamily="34" charset="0"/>
            </a:endParaRPr>
          </a:p>
        </p:txBody>
      </p:sp>
      <p:sp>
        <p:nvSpPr>
          <p:cNvPr id="14" name="Segnaposto numero diapositiva 13"/>
          <p:cNvSpPr>
            <a:spLocks noGrp="1"/>
          </p:cNvSpPr>
          <p:nvPr>
            <p:ph type="sldNum" sz="quarter" idx="12"/>
          </p:nvPr>
        </p:nvSpPr>
        <p:spPr/>
        <p:txBody>
          <a:bodyPr/>
          <a:lstStyle/>
          <a:p>
            <a:fld id="{8180207A-DDD6-447D-82E4-1722B955657B}" type="slidenum">
              <a:rPr lang="it-IT" smtClean="0"/>
              <a:pPr/>
              <a:t>44</a:t>
            </a:fld>
            <a:endParaRPr lang="it-IT"/>
          </a:p>
        </p:txBody>
      </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4499992" y="1052736"/>
            <a:ext cx="4644008" cy="432048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0" y="116632"/>
            <a:ext cx="9144000" cy="706090"/>
          </a:xfrm>
        </p:spPr>
        <p:txBody>
          <a:bodyPr>
            <a:noAutofit/>
          </a:bodyPr>
          <a:lstStyle/>
          <a:p>
            <a:pPr algn="l"/>
            <a:r>
              <a:rPr lang="it-IT" sz="4000" dirty="0" smtClean="0">
                <a:latin typeface="Agency FB" pitchFamily="34" charset="0"/>
              </a:rPr>
              <a:t>Ma forse il senso è quanto richiamato dalle linee guida</a:t>
            </a:r>
            <a:endParaRPr lang="it-IT" sz="4000" dirty="0">
              <a:latin typeface="Agency FB" pitchFamily="34" charset="0"/>
            </a:endParaRPr>
          </a:p>
        </p:txBody>
      </p:sp>
      <p:sp>
        <p:nvSpPr>
          <p:cNvPr id="3" name="Segnaposto contenuto 2"/>
          <p:cNvSpPr>
            <a:spLocks noGrp="1"/>
          </p:cNvSpPr>
          <p:nvPr>
            <p:ph idx="1"/>
          </p:nvPr>
        </p:nvSpPr>
        <p:spPr>
          <a:xfrm>
            <a:off x="4788024" y="1052736"/>
            <a:ext cx="4355976" cy="4320480"/>
          </a:xfrm>
          <a:solidFill>
            <a:srgbClr val="FF9933"/>
          </a:solidFill>
        </p:spPr>
        <p:txBody>
          <a:bodyPr>
            <a:noAutofit/>
          </a:bodyPr>
          <a:lstStyle/>
          <a:p>
            <a:pPr marL="0" indent="0">
              <a:buNone/>
            </a:pPr>
            <a:r>
              <a:rPr lang="it-IT" sz="2800" spc="-40" dirty="0" smtClean="0">
                <a:latin typeface="Agency FB" pitchFamily="34" charset="0"/>
              </a:rPr>
              <a:t>Con l’atto della certificazione si vuole richiamare l’attenzione sul nuovo costrutto della competenza, che impone alla scuola di ripensare il proprio modo di procedere, suggerendo di utilizzare gli apprendimenti acquisiti nell’ambito delle singole discipline all’interno di un più globale processo di crescita individuale. </a:t>
            </a:r>
          </a:p>
        </p:txBody>
      </p:sp>
      <p:pic>
        <p:nvPicPr>
          <p:cNvPr id="9218" name="Picture 2" descr="http://www.svsu.edu/~efs/images/cooplearn.jpg"/>
          <p:cNvPicPr>
            <a:picLocks noChangeAspect="1" noChangeArrowheads="1"/>
          </p:cNvPicPr>
          <p:nvPr/>
        </p:nvPicPr>
        <p:blipFill>
          <a:blip r:embed="rId2" cstate="print"/>
          <a:srcRect/>
          <a:stretch>
            <a:fillRect/>
          </a:stretch>
        </p:blipFill>
        <p:spPr bwMode="auto">
          <a:xfrm>
            <a:off x="0" y="1052736"/>
            <a:ext cx="4716016" cy="4320480"/>
          </a:xfrm>
          <a:prstGeom prst="rect">
            <a:avLst/>
          </a:prstGeom>
          <a:noFill/>
        </p:spPr>
      </p:pic>
      <p:sp>
        <p:nvSpPr>
          <p:cNvPr id="8" name="Rettangolo 7"/>
          <p:cNvSpPr/>
          <p:nvPr/>
        </p:nvSpPr>
        <p:spPr>
          <a:xfrm>
            <a:off x="0" y="5376118"/>
            <a:ext cx="9144000" cy="1077218"/>
          </a:xfrm>
          <a:prstGeom prst="rect">
            <a:avLst/>
          </a:prstGeom>
        </p:spPr>
        <p:txBody>
          <a:bodyPr wrap="square">
            <a:spAutoFit/>
          </a:bodyPr>
          <a:lstStyle/>
          <a:p>
            <a:r>
              <a:rPr lang="it-IT" sz="3200" dirty="0" smtClean="0">
                <a:latin typeface="Agency FB" pitchFamily="34" charset="0"/>
              </a:rPr>
              <a:t>I singoli contenuti di apprendimento rimangono i mattoni con cui si costruisce la competenza personale</a:t>
            </a:r>
            <a:endParaRPr lang="it-IT" sz="3200" dirty="0">
              <a:latin typeface="Agency FB" pitchFamily="34" charset="0"/>
            </a:endParaRPr>
          </a:p>
        </p:txBody>
      </p:sp>
      <p:sp>
        <p:nvSpPr>
          <p:cNvPr id="4" name="Segnaposto data 3"/>
          <p:cNvSpPr>
            <a:spLocks noGrp="1"/>
          </p:cNvSpPr>
          <p:nvPr>
            <p:ph type="dt" sz="half" idx="10"/>
          </p:nvPr>
        </p:nvSpPr>
        <p:spPr>
          <a:xfrm>
            <a:off x="35496" y="6356350"/>
            <a:ext cx="2133600" cy="365125"/>
          </a:xfrm>
        </p:spPr>
        <p:txBody>
          <a:bodyPr/>
          <a:lstStyle/>
          <a:p>
            <a:r>
              <a:rPr lang="it-IT" dirty="0" smtClean="0"/>
              <a:t>26/11/2014</a:t>
            </a:r>
            <a:endParaRPr lang="it-IT" dirty="0"/>
          </a:p>
        </p:txBody>
      </p:sp>
      <p:sp>
        <p:nvSpPr>
          <p:cNvPr id="5" name="Segnaposto piè di pagina 4"/>
          <p:cNvSpPr>
            <a:spLocks noGrp="1"/>
          </p:cNvSpPr>
          <p:nvPr>
            <p:ph type="ftr" sz="quarter" idx="11"/>
          </p:nvPr>
        </p:nvSpPr>
        <p:spPr>
          <a:xfrm>
            <a:off x="2702496" y="6356350"/>
            <a:ext cx="2895600" cy="365125"/>
          </a:xfrm>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p:txBody>
          <a:bodyPr/>
          <a:lstStyle/>
          <a:p>
            <a:fld id="{8180207A-DDD6-447D-82E4-1722B955657B}" type="slidenum">
              <a:rPr lang="it-IT" smtClean="0"/>
              <a:pPr/>
              <a:t>45</a:t>
            </a:fld>
            <a:endParaRPr lang="it-IT"/>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51520" y="0"/>
            <a:ext cx="8229600" cy="908720"/>
          </a:xfrm>
        </p:spPr>
        <p:txBody>
          <a:bodyPr>
            <a:normAutofit/>
          </a:bodyPr>
          <a:lstStyle/>
          <a:p>
            <a:pPr algn="l"/>
            <a:r>
              <a:rPr lang="it-IT" sz="4800" b="1" dirty="0" smtClean="0">
                <a:solidFill>
                  <a:srgbClr val="FFC000"/>
                </a:solidFill>
                <a:latin typeface="Agency FB" pitchFamily="34" charset="0"/>
              </a:rPr>
              <a:t>Le responsabilità delle scuole</a:t>
            </a:r>
            <a:endParaRPr lang="it-IT" sz="4800" b="1" dirty="0">
              <a:solidFill>
                <a:srgbClr val="FFC000"/>
              </a:solidFill>
              <a:latin typeface="Agency FB" pitchFamily="34" charset="0"/>
            </a:endParaRPr>
          </a:p>
        </p:txBody>
      </p:sp>
      <p:sp>
        <p:nvSpPr>
          <p:cNvPr id="3" name="Segnaposto contenuto 2"/>
          <p:cNvSpPr>
            <a:spLocks noGrp="1"/>
          </p:cNvSpPr>
          <p:nvPr>
            <p:ph idx="1"/>
          </p:nvPr>
        </p:nvSpPr>
        <p:spPr>
          <a:xfrm>
            <a:off x="179512" y="980728"/>
            <a:ext cx="8964488" cy="2116832"/>
          </a:xfrm>
        </p:spPr>
        <p:txBody>
          <a:bodyPr>
            <a:normAutofit/>
          </a:bodyPr>
          <a:lstStyle/>
          <a:p>
            <a:r>
              <a:rPr lang="it-IT" dirty="0" smtClean="0">
                <a:latin typeface="Agency FB" pitchFamily="34" charset="0"/>
              </a:rPr>
              <a:t>Un anno di tempo per capire se funzionano</a:t>
            </a:r>
          </a:p>
          <a:p>
            <a:r>
              <a:rPr lang="it-IT" dirty="0" smtClean="0">
                <a:latin typeface="Agency FB" pitchFamily="34" charset="0"/>
              </a:rPr>
              <a:t>Un anno di tempo per apportare le necessarie modifiche</a:t>
            </a:r>
          </a:p>
          <a:p>
            <a:r>
              <a:rPr lang="it-IT" dirty="0" smtClean="0">
                <a:latin typeface="Agency FB" pitchFamily="34" charset="0"/>
              </a:rPr>
              <a:t>Un anno di tempo per migliorare le didattiche e la valutazione</a:t>
            </a:r>
            <a:endParaRPr lang="it-IT" dirty="0">
              <a:latin typeface="Agency FB" pitchFamily="34" charset="0"/>
            </a:endParaRPr>
          </a:p>
        </p:txBody>
      </p:sp>
      <p:pic>
        <p:nvPicPr>
          <p:cNvPr id="131074" name="Picture 2" descr="http://i364.photobucket.com/albums/oo88/ilfilo/Intreccio3.jpg"/>
          <p:cNvPicPr>
            <a:picLocks noChangeAspect="1" noChangeArrowheads="1"/>
          </p:cNvPicPr>
          <p:nvPr/>
        </p:nvPicPr>
        <p:blipFill>
          <a:blip r:embed="rId2" cstate="print"/>
          <a:srcRect/>
          <a:stretch>
            <a:fillRect/>
          </a:stretch>
        </p:blipFill>
        <p:spPr bwMode="auto">
          <a:xfrm>
            <a:off x="0" y="3212976"/>
            <a:ext cx="9144000" cy="3163441"/>
          </a:xfrm>
          <a:prstGeom prst="rect">
            <a:avLst/>
          </a:prstGeom>
          <a:noFill/>
        </p:spPr>
      </p:pic>
      <p:sp>
        <p:nvSpPr>
          <p:cNvPr id="9" name="Segnaposto numero diapositiva 8"/>
          <p:cNvSpPr>
            <a:spLocks noGrp="1"/>
          </p:cNvSpPr>
          <p:nvPr>
            <p:ph type="sldNum" sz="quarter" idx="12"/>
          </p:nvPr>
        </p:nvSpPr>
        <p:spPr/>
        <p:txBody>
          <a:bodyPr/>
          <a:lstStyle/>
          <a:p>
            <a:fld id="{8180207A-DDD6-447D-82E4-1722B955657B}" type="slidenum">
              <a:rPr lang="it-IT" smtClean="0"/>
              <a:pPr/>
              <a:t>46</a:t>
            </a:fld>
            <a:endParaRPr lang="it-IT"/>
          </a:p>
        </p:txBody>
      </p:sp>
      <p:sp>
        <p:nvSpPr>
          <p:cNvPr id="5" name="Segnaposto piè di pagina 4"/>
          <p:cNvSpPr>
            <a:spLocks noGrp="1"/>
          </p:cNvSpPr>
          <p:nvPr>
            <p:ph type="ftr" sz="quarter" idx="11"/>
          </p:nvPr>
        </p:nvSpPr>
        <p:spPr/>
        <p:txBody>
          <a:bodyPr/>
          <a:lstStyle/>
          <a:p>
            <a:r>
              <a:rPr lang="it-IT" dirty="0" smtClean="0"/>
              <a:t>a cura di Mariella Spinosi</a:t>
            </a:r>
            <a:endParaRPr lang="it-IT" dirty="0"/>
          </a:p>
        </p:txBody>
      </p:sp>
      <p:sp>
        <p:nvSpPr>
          <p:cNvPr id="4" name="Segnaposto data 3"/>
          <p:cNvSpPr>
            <a:spLocks noGrp="1"/>
          </p:cNvSpPr>
          <p:nvPr>
            <p:ph type="dt" sz="half" idx="10"/>
          </p:nvPr>
        </p:nvSpPr>
        <p:spPr/>
        <p:txBody>
          <a:bodyPr/>
          <a:lstStyle/>
          <a:p>
            <a:r>
              <a:rPr lang="it-IT" smtClean="0"/>
              <a:t>26/11/2014</a:t>
            </a:r>
            <a:endParaRPr lang="it-IT"/>
          </a:p>
        </p:txBody>
      </p:sp>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3.bp.blogspot.com/-QgvaTVoKjbQ/UeA39oFnWlI/AAAAAAAAG2Y/9qoZw1fH58U/s1600/thanks.gif"/>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1" y="-136526"/>
            <a:ext cx="9143999" cy="6994525"/>
          </a:xfrm>
          <a:prstGeom prst="rect">
            <a:avLst/>
          </a:prstGeom>
          <a:noFill/>
        </p:spPr>
      </p:pic>
      <p:sp>
        <p:nvSpPr>
          <p:cNvPr id="4" name="Segnaposto data 3"/>
          <p:cNvSpPr>
            <a:spLocks noGrp="1"/>
          </p:cNvSpPr>
          <p:nvPr>
            <p:ph type="dt" sz="half" idx="10"/>
          </p:nvPr>
        </p:nvSpPr>
        <p:spPr>
          <a:xfrm>
            <a:off x="179512" y="6448251"/>
            <a:ext cx="2133600" cy="365125"/>
          </a:xfrm>
        </p:spPr>
        <p:txBody>
          <a:bodyPr/>
          <a:lstStyle/>
          <a:p>
            <a:r>
              <a:rPr lang="it-IT" sz="1400" b="1" dirty="0" smtClean="0">
                <a:solidFill>
                  <a:schemeClr val="tx1">
                    <a:lumMod val="75000"/>
                    <a:lumOff val="25000"/>
                  </a:schemeClr>
                </a:solidFill>
              </a:rPr>
              <a:t>26/11/2014</a:t>
            </a:r>
            <a:endParaRPr lang="it-IT" sz="1400" b="1" dirty="0">
              <a:solidFill>
                <a:schemeClr val="tx1">
                  <a:lumMod val="75000"/>
                  <a:lumOff val="25000"/>
                </a:schemeClr>
              </a:solidFill>
            </a:endParaRPr>
          </a:p>
        </p:txBody>
      </p:sp>
      <p:sp>
        <p:nvSpPr>
          <p:cNvPr id="5" name="Segnaposto piè di pagina 4"/>
          <p:cNvSpPr>
            <a:spLocks noGrp="1"/>
          </p:cNvSpPr>
          <p:nvPr>
            <p:ph type="ftr" sz="quarter" idx="11"/>
          </p:nvPr>
        </p:nvSpPr>
        <p:spPr>
          <a:xfrm>
            <a:off x="2846512" y="6448251"/>
            <a:ext cx="2895600" cy="365125"/>
          </a:xfrm>
        </p:spPr>
        <p:txBody>
          <a:bodyPr/>
          <a:lstStyle/>
          <a:p>
            <a:r>
              <a:rPr lang="it-IT" sz="1400" b="1" smtClean="0">
                <a:solidFill>
                  <a:schemeClr val="tx1">
                    <a:lumMod val="75000"/>
                    <a:lumOff val="25000"/>
                  </a:schemeClr>
                </a:solidFill>
              </a:rPr>
              <a:t>a cura di Mariella Spinosi</a:t>
            </a:r>
            <a:endParaRPr lang="it-IT" sz="1400" b="1">
              <a:solidFill>
                <a:schemeClr val="tx1">
                  <a:lumMod val="75000"/>
                  <a:lumOff val="25000"/>
                </a:schemeClr>
              </a:solidFill>
            </a:endParaRPr>
          </a:p>
        </p:txBody>
      </p:sp>
      <p:sp>
        <p:nvSpPr>
          <p:cNvPr id="6" name="Segnaposto numero diapositiva 5"/>
          <p:cNvSpPr>
            <a:spLocks noGrp="1"/>
          </p:cNvSpPr>
          <p:nvPr>
            <p:ph type="sldNum" sz="quarter" idx="12"/>
          </p:nvPr>
        </p:nvSpPr>
        <p:spPr>
          <a:xfrm>
            <a:off x="6275512" y="6448251"/>
            <a:ext cx="2133600" cy="365125"/>
          </a:xfrm>
        </p:spPr>
        <p:txBody>
          <a:bodyPr/>
          <a:lstStyle/>
          <a:p>
            <a:fld id="{8180207A-DDD6-447D-82E4-1722B955657B}" type="slidenum">
              <a:rPr lang="it-IT" sz="1400" b="1" smtClean="0">
                <a:solidFill>
                  <a:schemeClr val="tx1">
                    <a:lumMod val="75000"/>
                    <a:lumOff val="25000"/>
                  </a:schemeClr>
                </a:solidFill>
              </a:rPr>
              <a:pPr/>
              <a:t>47</a:t>
            </a:fld>
            <a:endParaRPr lang="it-IT" sz="1400" b="1">
              <a:solidFill>
                <a:schemeClr val="tx1">
                  <a:lumMod val="75000"/>
                  <a:lumOff val="25000"/>
                </a:schemeClr>
              </a:solidFill>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0" y="1196752"/>
            <a:ext cx="5436096" cy="5184576"/>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08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0" y="44624"/>
            <a:ext cx="9144000" cy="792088"/>
          </a:xfrm>
        </p:spPr>
        <p:txBody>
          <a:bodyPr>
            <a:normAutofit fontScale="90000"/>
          </a:bodyPr>
          <a:lstStyle/>
          <a:p>
            <a:pPr algn="l"/>
            <a:r>
              <a:rPr lang="it-IT" sz="5300" spc="-100" dirty="0" smtClean="0">
                <a:solidFill>
                  <a:schemeClr val="accent2">
                    <a:lumMod val="50000"/>
                  </a:schemeClr>
                </a:solidFill>
                <a:latin typeface="Agency FB" pitchFamily="34" charset="0"/>
              </a:rPr>
              <a:t>La certificazione delle competenze è </a:t>
            </a:r>
            <a:r>
              <a:rPr lang="it-IT" sz="5300" spc="-100" dirty="0" err="1" smtClean="0">
                <a:solidFill>
                  <a:schemeClr val="accent2">
                    <a:lumMod val="50000"/>
                  </a:schemeClr>
                </a:solidFill>
                <a:latin typeface="Agency FB" pitchFamily="34" charset="0"/>
              </a:rPr>
              <a:t>una</a:t>
            </a:r>
            <a:r>
              <a:rPr lang="it-IT" sz="3800" spc="-100" dirty="0" err="1" smtClean="0">
                <a:solidFill>
                  <a:schemeClr val="accent2">
                    <a:lumMod val="50000"/>
                  </a:schemeClr>
                </a:solidFill>
                <a:latin typeface="Agency FB" pitchFamily="34" charset="0"/>
              </a:rPr>
              <a:t>…</a:t>
            </a:r>
            <a:r>
              <a:rPr lang="it-IT" sz="3800" spc="-100" dirty="0" smtClean="0">
                <a:solidFill>
                  <a:schemeClr val="accent2">
                    <a:lumMod val="50000"/>
                  </a:schemeClr>
                </a:solidFill>
                <a:latin typeface="Agency FB" pitchFamily="34" charset="0"/>
              </a:rPr>
              <a:t> </a:t>
            </a:r>
            <a:r>
              <a:rPr lang="it-IT" sz="1800" spc="-100" dirty="0" smtClean="0">
                <a:latin typeface="Agency FB" pitchFamily="34" charset="0"/>
              </a:rPr>
              <a:t>[dal glossario, Linee guida] </a:t>
            </a:r>
            <a:endParaRPr lang="it-IT" sz="1800" spc="-100" dirty="0">
              <a:solidFill>
                <a:srgbClr val="26744D"/>
              </a:solidFill>
              <a:latin typeface="Agency FB" pitchFamily="34" charset="0"/>
            </a:endParaRPr>
          </a:p>
        </p:txBody>
      </p:sp>
      <p:sp>
        <p:nvSpPr>
          <p:cNvPr id="6" name="Segnaposto numero diapositiva 5"/>
          <p:cNvSpPr>
            <a:spLocks noGrp="1"/>
          </p:cNvSpPr>
          <p:nvPr>
            <p:ph type="sldNum" sz="quarter" idx="12"/>
          </p:nvPr>
        </p:nvSpPr>
        <p:spPr>
          <a:xfrm>
            <a:off x="6553200" y="6520259"/>
            <a:ext cx="2133600" cy="365125"/>
          </a:xfrm>
        </p:spPr>
        <p:txBody>
          <a:bodyPr/>
          <a:lstStyle/>
          <a:p>
            <a:fld id="{8180207A-DDD6-447D-82E4-1722B955657B}" type="slidenum">
              <a:rPr lang="it-IT" smtClean="0"/>
              <a:pPr/>
              <a:t>5</a:t>
            </a:fld>
            <a:endParaRPr lang="it-IT" dirty="0"/>
          </a:p>
        </p:txBody>
      </p:sp>
      <p:sp>
        <p:nvSpPr>
          <p:cNvPr id="9" name="Segnaposto contenuto 2"/>
          <p:cNvSpPr txBox="1">
            <a:spLocks/>
          </p:cNvSpPr>
          <p:nvPr/>
        </p:nvSpPr>
        <p:spPr>
          <a:xfrm>
            <a:off x="0" y="1340768"/>
            <a:ext cx="4932040" cy="49685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ts val="2900"/>
              </a:lnSpc>
              <a:spcAft>
                <a:spcPts val="600"/>
              </a:spcAft>
              <a:buClrTx/>
              <a:buSzTx/>
              <a:buFont typeface="Arial" pitchFamily="34" charset="0"/>
              <a:buChar char="•"/>
              <a:tabLst/>
              <a:defRPr/>
            </a:pPr>
            <a:r>
              <a:rPr kumimoji="0" lang="it-IT" sz="2800" b="0" i="0" u="none" strike="noStrike" kern="1200" cap="none" spc="0" normalizeH="0" baseline="0" noProof="0" dirty="0" smtClean="0">
                <a:ln>
                  <a:noFill/>
                </a:ln>
                <a:effectLst/>
                <a:uLnTx/>
                <a:uFillTx/>
                <a:latin typeface="Agency FB" pitchFamily="34" charset="0"/>
                <a:ea typeface="+mn-ea"/>
                <a:cs typeface="+mn-cs"/>
              </a:rPr>
              <a:t>Procedura di </a:t>
            </a:r>
            <a:r>
              <a:rPr kumimoji="0" lang="it-IT" sz="2800" b="0" i="0" u="none" strike="noStrike" kern="1200" cap="none" spc="0" normalizeH="0" baseline="0" noProof="0" dirty="0" smtClean="0">
                <a:ln>
                  <a:noFill/>
                </a:ln>
                <a:solidFill>
                  <a:srgbClr val="C00000"/>
                </a:solidFill>
                <a:effectLst/>
                <a:uLnTx/>
                <a:uFillTx/>
                <a:latin typeface="Agency FB" pitchFamily="34" charset="0"/>
                <a:ea typeface="+mn-ea"/>
                <a:cs typeface="+mn-cs"/>
              </a:rPr>
              <a:t>formale riconoscimento</a:t>
            </a:r>
            <a:r>
              <a:rPr kumimoji="0" lang="it-IT" sz="2800" b="0" i="0" u="none" strike="noStrike" kern="1200" cap="none" spc="0" normalizeH="0" baseline="0" noProof="0" dirty="0" smtClean="0">
                <a:ln>
                  <a:noFill/>
                </a:ln>
                <a:effectLst/>
                <a:uLnTx/>
                <a:uFillTx/>
                <a:latin typeface="Agency FB" pitchFamily="34" charset="0"/>
                <a:ea typeface="+mn-ea"/>
                <a:cs typeface="+mn-cs"/>
              </a:rPr>
              <a:t>, </a:t>
            </a:r>
          </a:p>
          <a:p>
            <a:pPr marL="342900" marR="0" lvl="0" indent="-342900" algn="l" defTabSz="914400" rtl="0" eaLnBrk="1" fontAlgn="auto" latinLnBrk="0" hangingPunct="1">
              <a:lnSpc>
                <a:spcPts val="2900"/>
              </a:lnSpc>
              <a:spcAft>
                <a:spcPts val="600"/>
              </a:spcAft>
              <a:buClrTx/>
              <a:buSzTx/>
              <a:buFont typeface="Arial" pitchFamily="34" charset="0"/>
              <a:buChar char="•"/>
              <a:tabLst/>
              <a:defRPr/>
            </a:pPr>
            <a:r>
              <a:rPr kumimoji="0" lang="it-IT" sz="2800" b="0" i="0" u="none" strike="noStrike" kern="1200" cap="none" spc="0" normalizeH="0" baseline="0" noProof="0" dirty="0" smtClean="0">
                <a:ln>
                  <a:noFill/>
                </a:ln>
                <a:effectLst/>
                <a:uLnTx/>
                <a:uFillTx/>
                <a:latin typeface="Agency FB" pitchFamily="34" charset="0"/>
                <a:ea typeface="+mn-ea"/>
                <a:cs typeface="+mn-cs"/>
              </a:rPr>
              <a:t>da parte di un </a:t>
            </a:r>
            <a:r>
              <a:rPr kumimoji="0" lang="it-IT" sz="2800" b="0" i="0" u="none" strike="noStrike" kern="1200" cap="none" spc="0" normalizeH="0" baseline="0" noProof="0" dirty="0" smtClean="0">
                <a:ln>
                  <a:noFill/>
                </a:ln>
                <a:solidFill>
                  <a:srgbClr val="C00000"/>
                </a:solidFill>
                <a:effectLst/>
                <a:uLnTx/>
                <a:uFillTx/>
                <a:latin typeface="Agency FB" pitchFamily="34" charset="0"/>
                <a:ea typeface="+mn-ea"/>
                <a:cs typeface="+mn-cs"/>
              </a:rPr>
              <a:t>ente titolato</a:t>
            </a:r>
            <a:r>
              <a:rPr kumimoji="0" lang="it-IT" sz="2800" b="0" i="0" u="none" strike="noStrike" kern="1200" cap="none" spc="0" normalizeH="0" baseline="0" noProof="0" dirty="0" smtClean="0">
                <a:ln>
                  <a:noFill/>
                </a:ln>
                <a:effectLst/>
                <a:uLnTx/>
                <a:uFillTx/>
                <a:latin typeface="Agency FB" pitchFamily="34" charset="0"/>
                <a:ea typeface="+mn-ea"/>
                <a:cs typeface="+mn-cs"/>
              </a:rPr>
              <a:t>, </a:t>
            </a:r>
          </a:p>
          <a:p>
            <a:pPr marL="342900" marR="0" lvl="0" indent="-342900" algn="l" defTabSz="914400" rtl="0" eaLnBrk="1" fontAlgn="auto" latinLnBrk="0" hangingPunct="1">
              <a:lnSpc>
                <a:spcPts val="2900"/>
              </a:lnSpc>
              <a:spcAft>
                <a:spcPts val="600"/>
              </a:spcAft>
              <a:buClrTx/>
              <a:buSzTx/>
              <a:buFont typeface="Arial" pitchFamily="34" charset="0"/>
              <a:buChar char="•"/>
              <a:tabLst/>
              <a:defRPr/>
            </a:pPr>
            <a:r>
              <a:rPr kumimoji="0" lang="it-IT" sz="2800" b="0" i="0" u="none" strike="noStrike" kern="1200" cap="none" spc="0" normalizeH="0" baseline="0" noProof="0" dirty="0" smtClean="0">
                <a:ln>
                  <a:noFill/>
                </a:ln>
                <a:effectLst/>
                <a:uLnTx/>
                <a:uFillTx/>
                <a:latin typeface="Agency FB" pitchFamily="34" charset="0"/>
                <a:ea typeface="+mn-ea"/>
                <a:cs typeface="+mn-cs"/>
              </a:rPr>
              <a:t>in base alle </a:t>
            </a:r>
            <a:r>
              <a:rPr kumimoji="0" lang="it-IT" sz="2800" b="0" i="0" u="none" strike="noStrike" kern="1200" cap="none" spc="0" normalizeH="0" baseline="0" noProof="0" dirty="0" smtClean="0">
                <a:ln>
                  <a:noFill/>
                </a:ln>
                <a:solidFill>
                  <a:srgbClr val="C00000"/>
                </a:solidFill>
                <a:effectLst/>
                <a:uLnTx/>
                <a:uFillTx/>
                <a:latin typeface="Agency FB" pitchFamily="34" charset="0"/>
                <a:ea typeface="+mn-ea"/>
                <a:cs typeface="+mn-cs"/>
              </a:rPr>
              <a:t>norme generali</a:t>
            </a:r>
            <a:r>
              <a:rPr kumimoji="0" lang="it-IT" sz="2800" b="0" i="0" u="none" strike="noStrike" kern="1200" cap="none" spc="0" normalizeH="0" baseline="0" noProof="0" dirty="0" smtClean="0">
                <a:ln>
                  <a:noFill/>
                </a:ln>
                <a:effectLst/>
                <a:uLnTx/>
                <a:uFillTx/>
                <a:latin typeface="Agency FB" pitchFamily="34" charset="0"/>
                <a:ea typeface="+mn-ea"/>
                <a:cs typeface="+mn-cs"/>
              </a:rPr>
              <a:t>, ai </a:t>
            </a:r>
            <a:r>
              <a:rPr kumimoji="0" lang="it-IT" sz="2800" b="0" i="0" u="none" strike="noStrike" kern="1200" cap="none" spc="0" normalizeH="0" baseline="0" noProof="0" dirty="0" smtClean="0">
                <a:ln>
                  <a:noFill/>
                </a:ln>
                <a:solidFill>
                  <a:srgbClr val="C00000"/>
                </a:solidFill>
                <a:effectLst/>
                <a:uLnTx/>
                <a:uFillTx/>
                <a:latin typeface="Agency FB" pitchFamily="34" charset="0"/>
                <a:ea typeface="+mn-ea"/>
                <a:cs typeface="+mn-cs"/>
              </a:rPr>
              <a:t>livelli essenziali </a:t>
            </a:r>
            <a:r>
              <a:rPr kumimoji="0" lang="it-IT" sz="2800" b="0" i="0" u="none" strike="noStrike" kern="1200" cap="none" spc="0" normalizeH="0" baseline="0" noProof="0" dirty="0" smtClean="0">
                <a:ln>
                  <a:noFill/>
                </a:ln>
                <a:effectLst/>
                <a:uLnTx/>
                <a:uFillTx/>
                <a:latin typeface="Agency FB" pitchFamily="34" charset="0"/>
                <a:ea typeface="+mn-ea"/>
                <a:cs typeface="+mn-cs"/>
              </a:rPr>
              <a:t>delle prestazioni e agli </a:t>
            </a:r>
            <a:r>
              <a:rPr kumimoji="0" lang="it-IT" sz="2800" b="0" i="0" u="none" strike="noStrike" kern="1200" cap="none" spc="0" normalizeH="0" baseline="0" noProof="0" dirty="0" smtClean="0">
                <a:ln>
                  <a:noFill/>
                </a:ln>
                <a:solidFill>
                  <a:srgbClr val="C00000"/>
                </a:solidFill>
                <a:effectLst/>
                <a:uLnTx/>
                <a:uFillTx/>
                <a:latin typeface="Agency FB" pitchFamily="34" charset="0"/>
                <a:ea typeface="+mn-ea"/>
                <a:cs typeface="+mn-cs"/>
              </a:rPr>
              <a:t>standard minimi </a:t>
            </a:r>
            <a:r>
              <a:rPr kumimoji="0" lang="it-IT" sz="2800" b="0" i="0" u="none" strike="noStrike" kern="1200" cap="none" spc="0" normalizeH="0" baseline="0" noProof="0" dirty="0" smtClean="0">
                <a:ln>
                  <a:noFill/>
                </a:ln>
                <a:effectLst/>
                <a:uLnTx/>
                <a:uFillTx/>
                <a:latin typeface="Agency FB" pitchFamily="34" charset="0"/>
                <a:ea typeface="+mn-ea"/>
                <a:cs typeface="+mn-cs"/>
              </a:rPr>
              <a:t>fissati dalla legislazione vigente, </a:t>
            </a:r>
            <a:r>
              <a:rPr kumimoji="0" lang="it-IT" sz="2800" b="0" i="0" u="none" strike="noStrike" kern="1200" cap="none" spc="0" normalizeH="0" baseline="0" noProof="0" dirty="0" smtClean="0">
                <a:ln>
                  <a:noFill/>
                </a:ln>
                <a:solidFill>
                  <a:srgbClr val="C00000"/>
                </a:solidFill>
                <a:effectLst/>
                <a:uLnTx/>
                <a:uFillTx/>
                <a:latin typeface="Agency FB" pitchFamily="34" charset="0"/>
                <a:ea typeface="+mn-ea"/>
                <a:cs typeface="+mn-cs"/>
              </a:rPr>
              <a:t>delle competenze </a:t>
            </a:r>
            <a:r>
              <a:rPr kumimoji="0" lang="it-IT" sz="2800" b="0" i="0" u="none" strike="noStrike" kern="1200" cap="none" spc="0" normalizeH="0" baseline="0" noProof="0" dirty="0" smtClean="0">
                <a:ln>
                  <a:noFill/>
                </a:ln>
                <a:effectLst/>
                <a:uLnTx/>
                <a:uFillTx/>
                <a:latin typeface="Agency FB" pitchFamily="34" charset="0"/>
                <a:ea typeface="+mn-ea"/>
                <a:cs typeface="+mn-cs"/>
              </a:rPr>
              <a:t>acquisite dalla persona </a:t>
            </a:r>
          </a:p>
          <a:p>
            <a:pPr marL="342900" marR="0" lvl="0" indent="-342900" algn="l" defTabSz="914400" rtl="0" eaLnBrk="1" fontAlgn="auto" latinLnBrk="0" hangingPunct="1">
              <a:lnSpc>
                <a:spcPts val="2900"/>
              </a:lnSpc>
              <a:spcAft>
                <a:spcPts val="600"/>
              </a:spcAft>
              <a:buClrTx/>
              <a:buSzTx/>
              <a:buFont typeface="Arial" pitchFamily="34" charset="0"/>
              <a:buChar char="•"/>
              <a:tabLst/>
              <a:defRPr/>
            </a:pPr>
            <a:r>
              <a:rPr kumimoji="0" lang="it-IT" sz="2800" b="0" i="0" u="none" strike="noStrike" kern="1200" cap="none" spc="0" normalizeH="0" baseline="0" noProof="0" dirty="0" smtClean="0">
                <a:ln>
                  <a:noFill/>
                </a:ln>
                <a:effectLst/>
                <a:uLnTx/>
                <a:uFillTx/>
                <a:latin typeface="Agency FB" pitchFamily="34" charset="0"/>
                <a:ea typeface="+mn-ea"/>
                <a:cs typeface="+mn-cs"/>
              </a:rPr>
              <a:t>in </a:t>
            </a:r>
            <a:r>
              <a:rPr kumimoji="0" lang="it-IT" sz="2800" b="0" i="0" u="none" strike="noStrike" kern="1200" cap="none" spc="0" normalizeH="0" baseline="0" noProof="0" dirty="0" smtClean="0">
                <a:ln>
                  <a:noFill/>
                </a:ln>
                <a:solidFill>
                  <a:srgbClr val="C00000"/>
                </a:solidFill>
                <a:effectLst/>
                <a:uLnTx/>
                <a:uFillTx/>
                <a:latin typeface="Agency FB" pitchFamily="34" charset="0"/>
                <a:ea typeface="+mn-ea"/>
                <a:cs typeface="+mn-cs"/>
              </a:rPr>
              <a:t>contesti formali</a:t>
            </a:r>
            <a:r>
              <a:rPr kumimoji="0" lang="it-IT" sz="2800" b="0" i="0" u="none" strike="noStrike" kern="1200" cap="none" spc="0" normalizeH="0" baseline="0" noProof="0" dirty="0" smtClean="0">
                <a:ln>
                  <a:noFill/>
                </a:ln>
                <a:effectLst/>
                <a:uLnTx/>
                <a:uFillTx/>
                <a:latin typeface="Agency FB" pitchFamily="34" charset="0"/>
                <a:ea typeface="+mn-ea"/>
                <a:cs typeface="+mn-cs"/>
              </a:rPr>
              <a:t>,</a:t>
            </a:r>
            <a:r>
              <a:rPr kumimoji="0" lang="it-IT" sz="2800" b="0" i="0" u="none" strike="noStrike" kern="1200" cap="none" spc="0" normalizeH="0" noProof="0" dirty="0" smtClean="0">
                <a:ln>
                  <a:noFill/>
                </a:ln>
                <a:effectLst/>
                <a:uLnTx/>
                <a:uFillTx/>
                <a:latin typeface="Agency FB" pitchFamily="34" charset="0"/>
                <a:ea typeface="+mn-ea"/>
                <a:cs typeface="+mn-cs"/>
              </a:rPr>
              <a:t> </a:t>
            </a:r>
            <a:r>
              <a:rPr kumimoji="0" lang="it-IT" sz="2800" b="0" i="0" u="none" strike="noStrike" kern="1200" cap="none" spc="0" normalizeH="0" baseline="0" noProof="0" dirty="0" smtClean="0">
                <a:ln>
                  <a:noFill/>
                </a:ln>
                <a:effectLst/>
                <a:uLnTx/>
                <a:uFillTx/>
                <a:latin typeface="Agency FB" pitchFamily="34" charset="0"/>
                <a:ea typeface="+mn-ea"/>
                <a:cs typeface="+mn-cs"/>
              </a:rPr>
              <a:t>anche in caso di interruzione del percorso formativo,</a:t>
            </a:r>
          </a:p>
          <a:p>
            <a:pPr marL="342900" marR="0" lvl="0" indent="-342900" algn="l" defTabSz="914400" rtl="0" eaLnBrk="1" fontAlgn="auto" latinLnBrk="0" hangingPunct="1">
              <a:lnSpc>
                <a:spcPts val="2900"/>
              </a:lnSpc>
              <a:spcAft>
                <a:spcPts val="600"/>
              </a:spcAft>
              <a:buClrTx/>
              <a:buSzTx/>
              <a:buFont typeface="Arial" pitchFamily="34" charset="0"/>
              <a:buChar char="•"/>
              <a:tabLst/>
              <a:defRPr/>
            </a:pPr>
            <a:r>
              <a:rPr kumimoji="0" lang="it-IT" sz="2800" b="0" i="0" u="none" strike="noStrike" kern="1200" cap="none" spc="0" normalizeH="0" baseline="0" noProof="0" dirty="0" smtClean="0">
                <a:ln>
                  <a:noFill/>
                </a:ln>
                <a:effectLst/>
                <a:uLnTx/>
                <a:uFillTx/>
                <a:latin typeface="Agency FB" pitchFamily="34" charset="0"/>
                <a:ea typeface="+mn-ea"/>
                <a:cs typeface="+mn-cs"/>
              </a:rPr>
              <a:t>o di quelle validate acquisite in </a:t>
            </a:r>
            <a:r>
              <a:rPr kumimoji="0" lang="it-IT" sz="2800" b="0" i="0" u="none" strike="noStrike" kern="1200" cap="none" spc="0" normalizeH="0" baseline="0" noProof="0" dirty="0" smtClean="0">
                <a:ln>
                  <a:noFill/>
                </a:ln>
                <a:solidFill>
                  <a:srgbClr val="C00000"/>
                </a:solidFill>
                <a:effectLst/>
                <a:uLnTx/>
                <a:uFillTx/>
                <a:latin typeface="Agency FB" pitchFamily="34" charset="0"/>
                <a:ea typeface="+mn-ea"/>
                <a:cs typeface="+mn-cs"/>
              </a:rPr>
              <a:t>contesti non formali e informa</a:t>
            </a:r>
            <a:r>
              <a:rPr kumimoji="0" lang="it-IT" sz="2800" b="0" i="0" u="none" strike="noStrike" kern="1200" cap="none" spc="0" normalizeH="0" baseline="0" noProof="0" dirty="0" smtClean="0">
                <a:ln>
                  <a:noFill/>
                </a:ln>
                <a:effectLst/>
                <a:uLnTx/>
                <a:uFillTx/>
                <a:latin typeface="Agency FB" pitchFamily="34" charset="0"/>
                <a:ea typeface="+mn-ea"/>
                <a:cs typeface="+mn-cs"/>
              </a:rPr>
              <a:t>l</a:t>
            </a:r>
            <a:r>
              <a:rPr kumimoji="0" lang="it-IT" sz="2800" b="0" i="0" u="none" strike="noStrike" kern="1200" cap="none" spc="0" normalizeH="0" baseline="0" noProof="0" dirty="0" smtClean="0">
                <a:ln>
                  <a:noFill/>
                </a:ln>
                <a:solidFill>
                  <a:srgbClr val="C00000"/>
                </a:solidFill>
                <a:effectLst/>
                <a:uLnTx/>
                <a:uFillTx/>
                <a:latin typeface="Agency FB" pitchFamily="34" charset="0"/>
                <a:ea typeface="+mn-ea"/>
                <a:cs typeface="+mn-cs"/>
              </a:rPr>
              <a:t>i</a:t>
            </a:r>
            <a:r>
              <a:rPr kumimoji="0" lang="it-IT" sz="2800" b="0" i="0" u="none" strike="noStrike" kern="1200" cap="none" spc="0" normalizeH="0" baseline="0" noProof="0" dirty="0" smtClean="0">
                <a:ln>
                  <a:noFill/>
                </a:ln>
                <a:effectLst/>
                <a:uLnTx/>
                <a:uFillTx/>
                <a:latin typeface="Agency FB" pitchFamily="34" charset="0"/>
                <a:ea typeface="+mn-ea"/>
                <a:cs typeface="+mn-cs"/>
              </a:rPr>
              <a:t>. dalla legislazione vigente.</a:t>
            </a:r>
          </a:p>
          <a:p>
            <a:pPr marL="342900" marR="0" lvl="0" indent="-342900" algn="l" defTabSz="914400" rtl="0" eaLnBrk="1" fontAlgn="auto" latinLnBrk="0" hangingPunct="1">
              <a:lnSpc>
                <a:spcPct val="100000"/>
              </a:lnSpc>
              <a:spcAft>
                <a:spcPts val="600"/>
              </a:spcAft>
              <a:buClrTx/>
              <a:buSzTx/>
              <a:buFont typeface="Arial" pitchFamily="34" charset="0"/>
              <a:buChar char="•"/>
              <a:tabLst/>
              <a:defRPr/>
            </a:pPr>
            <a:endParaRPr kumimoji="0" lang="it-IT" sz="2800" b="0" i="0" u="none" strike="noStrike" kern="1200" cap="none" spc="0" normalizeH="0" baseline="0" noProof="0" dirty="0">
              <a:ln>
                <a:noFill/>
              </a:ln>
              <a:solidFill>
                <a:schemeClr val="accent2">
                  <a:lumMod val="50000"/>
                </a:schemeClr>
              </a:solidFill>
              <a:effectLst/>
              <a:uLnTx/>
              <a:uFillTx/>
              <a:latin typeface="Agency FB" pitchFamily="34" charset="0"/>
              <a:ea typeface="+mn-ea"/>
              <a:cs typeface="+mn-cs"/>
            </a:endParaRPr>
          </a:p>
        </p:txBody>
      </p:sp>
      <p:sp>
        <p:nvSpPr>
          <p:cNvPr id="5" name="Segnaposto piè di pagina 4"/>
          <p:cNvSpPr>
            <a:spLocks noGrp="1"/>
          </p:cNvSpPr>
          <p:nvPr>
            <p:ph type="ftr" sz="quarter" idx="11"/>
          </p:nvPr>
        </p:nvSpPr>
        <p:spPr>
          <a:xfrm>
            <a:off x="5652120" y="6473229"/>
            <a:ext cx="2895600" cy="365125"/>
          </a:xfrm>
        </p:spPr>
        <p:txBody>
          <a:bodyPr/>
          <a:lstStyle/>
          <a:p>
            <a:r>
              <a:rPr lang="it-IT" dirty="0" smtClean="0"/>
              <a:t>a cura di Mariella Spinosi</a:t>
            </a:r>
            <a:endParaRPr lang="it-IT" dirty="0"/>
          </a:p>
        </p:txBody>
      </p:sp>
      <p:pic>
        <p:nvPicPr>
          <p:cNvPr id="43012" name="Picture 4" descr="http://www.learning4.it/wp-content/uploads/2014/05/Schermata-05-2456804-alle-15.47.00.png"/>
          <p:cNvPicPr>
            <a:picLocks noChangeAspect="1" noChangeArrowheads="1"/>
          </p:cNvPicPr>
          <p:nvPr/>
        </p:nvPicPr>
        <p:blipFill>
          <a:blip r:embed="rId2" cstate="print"/>
          <a:srcRect/>
          <a:stretch>
            <a:fillRect/>
          </a:stretch>
        </p:blipFill>
        <p:spPr bwMode="auto">
          <a:xfrm>
            <a:off x="5086350" y="1124744"/>
            <a:ext cx="4057650" cy="5328592"/>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916832"/>
            <a:ext cx="9144000" cy="331236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pic>
        <p:nvPicPr>
          <p:cNvPr id="43010" name="Picture 2" descr="http://www.bda.unict.it/Thumbnail.axd?guidkey=articleMid1&amp;guid=m,4237,Immagine,CMTUOTDN"/>
          <p:cNvPicPr>
            <a:picLocks noChangeAspect="1" noChangeArrowheads="1"/>
          </p:cNvPicPr>
          <p:nvPr/>
        </p:nvPicPr>
        <p:blipFill>
          <a:blip r:embed="rId2" cstate="print"/>
          <a:srcRect/>
          <a:stretch>
            <a:fillRect/>
          </a:stretch>
        </p:blipFill>
        <p:spPr bwMode="auto">
          <a:xfrm>
            <a:off x="179512" y="1988840"/>
            <a:ext cx="3960440" cy="3212976"/>
          </a:xfrm>
          <a:prstGeom prst="rect">
            <a:avLst/>
          </a:prstGeom>
          <a:solidFill>
            <a:schemeClr val="bg1">
              <a:lumMod val="95000"/>
            </a:schemeClr>
          </a:solidFill>
        </p:spPr>
      </p:pic>
      <p:sp>
        <p:nvSpPr>
          <p:cNvPr id="2" name="Titolo 1"/>
          <p:cNvSpPr>
            <a:spLocks noGrp="1"/>
          </p:cNvSpPr>
          <p:nvPr>
            <p:ph type="title"/>
          </p:nvPr>
        </p:nvSpPr>
        <p:spPr>
          <a:xfrm>
            <a:off x="0" y="44624"/>
            <a:ext cx="9144000" cy="792088"/>
          </a:xfrm>
        </p:spPr>
        <p:txBody>
          <a:bodyPr>
            <a:normAutofit fontScale="90000"/>
          </a:bodyPr>
          <a:lstStyle/>
          <a:p>
            <a:pPr algn="l"/>
            <a:r>
              <a:rPr lang="it-IT" sz="5300" spc="-100" dirty="0" smtClean="0">
                <a:solidFill>
                  <a:schemeClr val="accent2">
                    <a:lumMod val="50000"/>
                  </a:schemeClr>
                </a:solidFill>
                <a:latin typeface="Agency FB" pitchFamily="34" charset="0"/>
              </a:rPr>
              <a:t>La procedura di certificazione </a:t>
            </a:r>
            <a:r>
              <a:rPr lang="it-IT" sz="3800" spc="-100" dirty="0" smtClean="0">
                <a:solidFill>
                  <a:schemeClr val="accent2">
                    <a:lumMod val="50000"/>
                  </a:schemeClr>
                </a:solidFill>
                <a:latin typeface="Agency FB" pitchFamily="34" charset="0"/>
              </a:rPr>
              <a:t>… </a:t>
            </a:r>
            <a:r>
              <a:rPr lang="it-IT" sz="1800" spc="-100" dirty="0" smtClean="0">
                <a:latin typeface="Agency FB" pitchFamily="34" charset="0"/>
              </a:rPr>
              <a:t>[dal glossario, Linee guida] </a:t>
            </a:r>
            <a:endParaRPr lang="it-IT" sz="1800" spc="-100" dirty="0">
              <a:solidFill>
                <a:srgbClr val="26744D"/>
              </a:solidFill>
              <a:latin typeface="Agency FB" pitchFamily="34" charset="0"/>
            </a:endParaRPr>
          </a:p>
        </p:txBody>
      </p:sp>
      <p:sp>
        <p:nvSpPr>
          <p:cNvPr id="3" name="Segnaposto contenuto 2"/>
          <p:cNvSpPr>
            <a:spLocks noGrp="1"/>
          </p:cNvSpPr>
          <p:nvPr>
            <p:ph idx="1"/>
          </p:nvPr>
        </p:nvSpPr>
        <p:spPr>
          <a:xfrm>
            <a:off x="4067944" y="2420888"/>
            <a:ext cx="4680520" cy="2376264"/>
          </a:xfrm>
        </p:spPr>
        <p:txBody>
          <a:bodyPr>
            <a:noAutofit/>
          </a:bodyPr>
          <a:lstStyle/>
          <a:p>
            <a:r>
              <a:rPr lang="it-IT" dirty="0" smtClean="0">
                <a:solidFill>
                  <a:schemeClr val="accent2">
                    <a:lumMod val="50000"/>
                  </a:schemeClr>
                </a:solidFill>
                <a:latin typeface="Agency FB" pitchFamily="34" charset="0"/>
              </a:rPr>
              <a:t>La </a:t>
            </a:r>
            <a:r>
              <a:rPr lang="it-IT" dirty="0" smtClean="0">
                <a:solidFill>
                  <a:srgbClr val="C00000"/>
                </a:solidFill>
                <a:latin typeface="Agency FB" pitchFamily="34" charset="0"/>
              </a:rPr>
              <a:t>procedura di certificazione </a:t>
            </a:r>
            <a:r>
              <a:rPr lang="it-IT" dirty="0" smtClean="0">
                <a:solidFill>
                  <a:schemeClr val="accent2">
                    <a:lumMod val="50000"/>
                  </a:schemeClr>
                </a:solidFill>
                <a:latin typeface="Agency FB" pitchFamily="34" charset="0"/>
              </a:rPr>
              <a:t>delle competenze </a:t>
            </a:r>
            <a:r>
              <a:rPr lang="it-IT" dirty="0" smtClean="0">
                <a:solidFill>
                  <a:srgbClr val="C00000"/>
                </a:solidFill>
                <a:latin typeface="Agency FB" pitchFamily="34" charset="0"/>
              </a:rPr>
              <a:t>si conclude </a:t>
            </a:r>
            <a:r>
              <a:rPr lang="it-IT" dirty="0" smtClean="0">
                <a:solidFill>
                  <a:schemeClr val="accent2">
                    <a:lumMod val="50000"/>
                  </a:schemeClr>
                </a:solidFill>
                <a:latin typeface="Agency FB" pitchFamily="34" charset="0"/>
              </a:rPr>
              <a:t>con il rilascio di un </a:t>
            </a:r>
            <a:r>
              <a:rPr lang="it-IT" dirty="0" smtClean="0">
                <a:solidFill>
                  <a:srgbClr val="C00000"/>
                </a:solidFill>
                <a:latin typeface="Agency FB" pitchFamily="34" charset="0"/>
              </a:rPr>
              <a:t>certificato</a:t>
            </a:r>
            <a:r>
              <a:rPr lang="it-IT" dirty="0" smtClean="0">
                <a:solidFill>
                  <a:schemeClr val="accent2">
                    <a:lumMod val="50000"/>
                  </a:schemeClr>
                </a:solidFill>
                <a:latin typeface="Agency FB" pitchFamily="34" charset="0"/>
              </a:rPr>
              <a:t> conforme agli standard minimi fissati dalla legislazione vigente.</a:t>
            </a:r>
          </a:p>
          <a:p>
            <a:endParaRPr lang="it-IT" dirty="0">
              <a:solidFill>
                <a:schemeClr val="accent2">
                  <a:lumMod val="50000"/>
                </a:schemeClr>
              </a:solidFill>
              <a:latin typeface="Agency FB" pitchFamily="34" charset="0"/>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6" name="Segnaposto numero diapositiva 5"/>
          <p:cNvSpPr>
            <a:spLocks noGrp="1"/>
          </p:cNvSpPr>
          <p:nvPr>
            <p:ph type="sldNum" sz="quarter" idx="12"/>
          </p:nvPr>
        </p:nvSpPr>
        <p:spPr/>
        <p:txBody>
          <a:bodyPr/>
          <a:lstStyle/>
          <a:p>
            <a:fld id="{8180207A-DDD6-447D-82E4-1722B955657B}" type="slidenum">
              <a:rPr lang="it-IT" smtClean="0"/>
              <a:pPr/>
              <a:t>6</a:t>
            </a:fld>
            <a:endParaRPr lang="it-IT"/>
          </a:p>
        </p:txBody>
      </p:sp>
      <p:sp>
        <p:nvSpPr>
          <p:cNvPr id="10" name="Rettangolo 9"/>
          <p:cNvSpPr/>
          <p:nvPr/>
        </p:nvSpPr>
        <p:spPr>
          <a:xfrm>
            <a:off x="3203848" y="6381328"/>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piè di pagina 4"/>
          <p:cNvSpPr>
            <a:spLocks noGrp="1"/>
          </p:cNvSpPr>
          <p:nvPr>
            <p:ph type="ftr" sz="quarter" idx="11"/>
          </p:nvPr>
        </p:nvSpPr>
        <p:spPr/>
        <p:txBody>
          <a:bodyPr/>
          <a:lstStyle/>
          <a:p>
            <a:r>
              <a:rPr lang="it-IT" dirty="0" smtClean="0"/>
              <a:t>a cura di Mariella Spinosi</a:t>
            </a:r>
            <a:endParaRPr lang="it-IT"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c401.4shared.com/doc/yFCjoqFc/preview002.png"/>
          <p:cNvPicPr>
            <a:picLocks noChangeAspect="1" noChangeArrowheads="1"/>
          </p:cNvPicPr>
          <p:nvPr/>
        </p:nvPicPr>
        <p:blipFill>
          <a:blip r:embed="rId2" cstate="print"/>
          <a:srcRect/>
          <a:stretch>
            <a:fillRect/>
          </a:stretch>
        </p:blipFill>
        <p:spPr bwMode="auto">
          <a:xfrm>
            <a:off x="0" y="617934"/>
            <a:ext cx="9043987" cy="6267450"/>
          </a:xfrm>
          <a:prstGeom prst="rect">
            <a:avLst/>
          </a:prstGeom>
          <a:noFill/>
        </p:spPr>
      </p:pic>
      <p:sp>
        <p:nvSpPr>
          <p:cNvPr id="2" name="Titolo 1"/>
          <p:cNvSpPr>
            <a:spLocks noGrp="1"/>
          </p:cNvSpPr>
          <p:nvPr>
            <p:ph type="title"/>
          </p:nvPr>
        </p:nvSpPr>
        <p:spPr>
          <a:xfrm>
            <a:off x="179512" y="-27384"/>
            <a:ext cx="8640960" cy="850106"/>
          </a:xfrm>
        </p:spPr>
        <p:txBody>
          <a:bodyPr>
            <a:normAutofit fontScale="90000"/>
          </a:bodyPr>
          <a:lstStyle/>
          <a:p>
            <a:pPr algn="l"/>
            <a:r>
              <a:rPr lang="it-IT" sz="6700" dirty="0" smtClean="0">
                <a:solidFill>
                  <a:schemeClr val="accent6">
                    <a:lumMod val="50000"/>
                  </a:schemeClr>
                </a:solidFill>
                <a:latin typeface="Agency FB" pitchFamily="34" charset="0"/>
              </a:rPr>
              <a:t>Presupposti </a:t>
            </a:r>
            <a:r>
              <a:rPr lang="it-IT" sz="2400" dirty="0" smtClean="0">
                <a:solidFill>
                  <a:schemeClr val="accent6">
                    <a:lumMod val="50000"/>
                  </a:schemeClr>
                </a:solidFill>
                <a:latin typeface="Agency FB" pitchFamily="34" charset="0"/>
              </a:rPr>
              <a:t>[dalle Linee guida]</a:t>
            </a:r>
            <a:endParaRPr lang="it-IT" sz="2400" dirty="0">
              <a:solidFill>
                <a:schemeClr val="accent6">
                  <a:lumMod val="50000"/>
                </a:schemeClr>
              </a:solidFill>
              <a:latin typeface="Agency FB" pitchFamily="34" charset="0"/>
            </a:endParaRPr>
          </a:p>
        </p:txBody>
      </p:sp>
      <p:sp>
        <p:nvSpPr>
          <p:cNvPr id="4" name="Segnaposto data 3"/>
          <p:cNvSpPr>
            <a:spLocks noGrp="1"/>
          </p:cNvSpPr>
          <p:nvPr>
            <p:ph type="dt" sz="half" idx="10"/>
          </p:nvPr>
        </p:nvSpPr>
        <p:spPr/>
        <p:txBody>
          <a:bodyPr/>
          <a:lstStyle/>
          <a:p>
            <a:r>
              <a:rPr lang="it-IT" dirty="0" smtClean="0"/>
              <a:t>26/11/2014</a:t>
            </a:r>
            <a:endParaRPr lang="it-IT" dirty="0"/>
          </a:p>
        </p:txBody>
      </p:sp>
      <p:sp>
        <p:nvSpPr>
          <p:cNvPr id="5" name="Segnaposto piè di pagina 4"/>
          <p:cNvSpPr>
            <a:spLocks noGrp="1"/>
          </p:cNvSpPr>
          <p:nvPr>
            <p:ph type="ftr" sz="quarter" idx="11"/>
          </p:nvPr>
        </p:nvSpPr>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p:txBody>
          <a:bodyPr/>
          <a:lstStyle/>
          <a:p>
            <a:fld id="{8180207A-DDD6-447D-82E4-1722B955657B}" type="slidenum">
              <a:rPr lang="it-IT" smtClean="0"/>
              <a:pPr/>
              <a:t>7</a:t>
            </a:fld>
            <a:endParaRPr lang="it-IT"/>
          </a:p>
        </p:txBody>
      </p:sp>
      <p:sp>
        <p:nvSpPr>
          <p:cNvPr id="8" name="Rettangolo 7"/>
          <p:cNvSpPr/>
          <p:nvPr/>
        </p:nvSpPr>
        <p:spPr>
          <a:xfrm>
            <a:off x="1907704" y="2060848"/>
            <a:ext cx="62646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p:cNvSpPr>
            <a:spLocks noGrp="1"/>
          </p:cNvSpPr>
          <p:nvPr>
            <p:ph idx="1"/>
          </p:nvPr>
        </p:nvSpPr>
        <p:spPr>
          <a:xfrm>
            <a:off x="1907704" y="1196752"/>
            <a:ext cx="7056784" cy="5256584"/>
          </a:xfrm>
        </p:spPr>
        <p:txBody>
          <a:bodyPr>
            <a:noAutofit/>
          </a:bodyPr>
          <a:lstStyle/>
          <a:p>
            <a:pPr lvl="0">
              <a:lnSpc>
                <a:spcPts val="2400"/>
              </a:lnSpc>
            </a:pPr>
            <a:r>
              <a:rPr lang="it-IT" sz="2400" dirty="0" smtClean="0">
                <a:solidFill>
                  <a:schemeClr val="tx2"/>
                </a:solidFill>
                <a:latin typeface="Agency FB" pitchFamily="34" charset="0"/>
              </a:rPr>
              <a:t>La maturazione delle competenze costituisce la </a:t>
            </a:r>
            <a:r>
              <a:rPr lang="it-IT" sz="2400" b="1" dirty="0" smtClean="0">
                <a:solidFill>
                  <a:schemeClr val="tx2"/>
                </a:solidFill>
                <a:latin typeface="Agency FB" pitchFamily="34" charset="0"/>
              </a:rPr>
              <a:t>finalità essenziale </a:t>
            </a:r>
            <a:r>
              <a:rPr lang="it-IT" sz="2400" dirty="0" smtClean="0">
                <a:solidFill>
                  <a:schemeClr val="tx2"/>
                </a:solidFill>
                <a:latin typeface="Agency FB" pitchFamily="34" charset="0"/>
              </a:rPr>
              <a:t>di tutto il curricolo</a:t>
            </a:r>
          </a:p>
          <a:p>
            <a:pPr lvl="0">
              <a:lnSpc>
                <a:spcPts val="2400"/>
              </a:lnSpc>
            </a:pPr>
            <a:r>
              <a:rPr lang="it-IT" sz="2400" dirty="0" smtClean="0">
                <a:solidFill>
                  <a:schemeClr val="accent5">
                    <a:lumMod val="75000"/>
                  </a:schemeClr>
                </a:solidFill>
                <a:latin typeface="Agency FB" pitchFamily="34" charset="0"/>
              </a:rPr>
              <a:t>Le competenze da certificare sono quelle contenute nel </a:t>
            </a:r>
            <a:r>
              <a:rPr lang="it-IT" sz="2400" b="1" dirty="0" smtClean="0">
                <a:solidFill>
                  <a:schemeClr val="accent5">
                    <a:lumMod val="75000"/>
                  </a:schemeClr>
                </a:solidFill>
                <a:latin typeface="Agency FB" pitchFamily="34" charset="0"/>
              </a:rPr>
              <a:t>profilo </a:t>
            </a:r>
            <a:r>
              <a:rPr lang="it-IT" sz="2400" dirty="0" smtClean="0">
                <a:solidFill>
                  <a:schemeClr val="accent5">
                    <a:lumMod val="75000"/>
                  </a:schemeClr>
                </a:solidFill>
                <a:latin typeface="Agency FB" pitchFamily="34" charset="0"/>
              </a:rPr>
              <a:t>dello studente</a:t>
            </a:r>
          </a:p>
          <a:p>
            <a:pPr lvl="0">
              <a:lnSpc>
                <a:spcPts val="2400"/>
              </a:lnSpc>
            </a:pPr>
            <a:r>
              <a:rPr lang="it-IT" sz="2400" dirty="0" smtClean="0">
                <a:solidFill>
                  <a:srgbClr val="993366"/>
                </a:solidFill>
                <a:latin typeface="Agency FB" pitchFamily="34" charset="0"/>
              </a:rPr>
              <a:t>Le competenze devono essere </a:t>
            </a:r>
            <a:r>
              <a:rPr lang="it-IT" sz="2400" b="1" dirty="0" smtClean="0">
                <a:solidFill>
                  <a:srgbClr val="993366"/>
                </a:solidFill>
                <a:latin typeface="Agency FB" pitchFamily="34" charset="0"/>
              </a:rPr>
              <a:t>promosse</a:t>
            </a:r>
            <a:r>
              <a:rPr lang="it-IT" sz="2400" dirty="0" smtClean="0">
                <a:solidFill>
                  <a:srgbClr val="993366"/>
                </a:solidFill>
                <a:latin typeface="Agency FB" pitchFamily="34" charset="0"/>
              </a:rPr>
              <a:t>, rilevate e valutate in base ai traguardi di sviluppo disciplinari e trasversali riportati nelle “Indicazioni”</a:t>
            </a:r>
          </a:p>
          <a:p>
            <a:pPr lvl="0">
              <a:lnSpc>
                <a:spcPts val="2400"/>
              </a:lnSpc>
            </a:pPr>
            <a:r>
              <a:rPr lang="it-IT" sz="2400" dirty="0" smtClean="0">
                <a:solidFill>
                  <a:srgbClr val="FF0000"/>
                </a:solidFill>
                <a:latin typeface="Agency FB" pitchFamily="34" charset="0"/>
              </a:rPr>
              <a:t>Le competenze sono un </a:t>
            </a:r>
            <a:r>
              <a:rPr lang="it-IT" sz="2400" b="1" dirty="0" smtClean="0">
                <a:solidFill>
                  <a:srgbClr val="FF0000"/>
                </a:solidFill>
                <a:latin typeface="Agency FB" pitchFamily="34" charset="0"/>
              </a:rPr>
              <a:t>costrutto complesso </a:t>
            </a:r>
            <a:r>
              <a:rPr lang="it-IT" sz="2400" dirty="0" smtClean="0">
                <a:solidFill>
                  <a:srgbClr val="FF0000"/>
                </a:solidFill>
                <a:latin typeface="Agency FB" pitchFamily="34" charset="0"/>
              </a:rPr>
              <a:t>che si compone di conoscenze, abilità, atteggiamenti, emozioni, potenzialità e attitudini personali</a:t>
            </a:r>
          </a:p>
          <a:p>
            <a:pPr lvl="0">
              <a:lnSpc>
                <a:spcPts val="2400"/>
              </a:lnSpc>
            </a:pPr>
            <a:r>
              <a:rPr lang="it-IT" sz="2400" dirty="0" smtClean="0">
                <a:solidFill>
                  <a:srgbClr val="642F04"/>
                </a:solidFill>
                <a:latin typeface="Agency FB" pitchFamily="34" charset="0"/>
              </a:rPr>
              <a:t>Le competenze devono essere oggetto di </a:t>
            </a:r>
            <a:r>
              <a:rPr lang="it-IT" sz="2400" b="1" dirty="0" smtClean="0">
                <a:solidFill>
                  <a:srgbClr val="642F04"/>
                </a:solidFill>
                <a:latin typeface="Agency FB" pitchFamily="34" charset="0"/>
              </a:rPr>
              <a:t>osservazione, documentazione e valutazione</a:t>
            </a:r>
          </a:p>
          <a:p>
            <a:pPr lvl="0">
              <a:lnSpc>
                <a:spcPts val="2400"/>
              </a:lnSpc>
            </a:pPr>
            <a:r>
              <a:rPr lang="it-IT" sz="2400" b="1" dirty="0" smtClean="0">
                <a:solidFill>
                  <a:srgbClr val="928F00"/>
                </a:solidFill>
                <a:latin typeface="Agency FB" pitchFamily="34" charset="0"/>
              </a:rPr>
              <a:t>Solo al termine </a:t>
            </a:r>
            <a:r>
              <a:rPr lang="it-IT" sz="2400" dirty="0" smtClean="0">
                <a:solidFill>
                  <a:srgbClr val="928F00"/>
                </a:solidFill>
                <a:latin typeface="Agency FB" pitchFamily="34" charset="0"/>
              </a:rPr>
              <a:t>di tale processo si può giungere alla certificazione delle competenze. Nel corso del primo ciclo va fatta due volte, al termine della scuola primaria e al termine della scuola secondaria di primo grado.</a:t>
            </a:r>
          </a:p>
          <a:p>
            <a:pPr>
              <a:lnSpc>
                <a:spcPts val="2400"/>
              </a:lnSpc>
            </a:pPr>
            <a:endParaRPr lang="it-IT" sz="2400" dirty="0">
              <a:latin typeface="Agency FB" pitchFamily="34"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4427984" y="2420888"/>
            <a:ext cx="4716016" cy="2088232"/>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2" name="Titolo 1"/>
          <p:cNvSpPr>
            <a:spLocks noGrp="1"/>
          </p:cNvSpPr>
          <p:nvPr>
            <p:ph type="title"/>
          </p:nvPr>
        </p:nvSpPr>
        <p:spPr>
          <a:xfrm>
            <a:off x="108520" y="44624"/>
            <a:ext cx="8533940" cy="720080"/>
          </a:xfrm>
        </p:spPr>
        <p:txBody>
          <a:bodyPr>
            <a:noAutofit/>
          </a:bodyPr>
          <a:lstStyle/>
          <a:p>
            <a:pPr algn="l"/>
            <a:r>
              <a:rPr lang="it-IT" sz="6000" dirty="0" smtClean="0">
                <a:solidFill>
                  <a:schemeClr val="accent6">
                    <a:lumMod val="50000"/>
                  </a:schemeClr>
                </a:solidFill>
                <a:latin typeface="Agency FB" pitchFamily="34" charset="0"/>
              </a:rPr>
              <a:t>Certificare sì, </a:t>
            </a:r>
            <a:r>
              <a:rPr lang="it-IT" sz="6000" dirty="0" err="1" smtClean="0">
                <a:solidFill>
                  <a:schemeClr val="accent6">
                    <a:lumMod val="50000"/>
                  </a:schemeClr>
                </a:solidFill>
                <a:latin typeface="Agency FB" pitchFamily="34" charset="0"/>
              </a:rPr>
              <a:t>ma…</a:t>
            </a:r>
            <a:endParaRPr lang="it-IT" sz="6000" dirty="0">
              <a:solidFill>
                <a:schemeClr val="accent6">
                  <a:lumMod val="50000"/>
                </a:schemeClr>
              </a:solidFill>
              <a:latin typeface="Agency FB" pitchFamily="34" charset="0"/>
            </a:endParaRPr>
          </a:p>
        </p:txBody>
      </p:sp>
      <p:sp>
        <p:nvSpPr>
          <p:cNvPr id="3" name="Segnaposto contenuto 2"/>
          <p:cNvSpPr>
            <a:spLocks noGrp="1"/>
          </p:cNvSpPr>
          <p:nvPr>
            <p:ph idx="1"/>
          </p:nvPr>
        </p:nvSpPr>
        <p:spPr>
          <a:xfrm>
            <a:off x="108520" y="764704"/>
            <a:ext cx="9071992" cy="936104"/>
          </a:xfrm>
        </p:spPr>
        <p:txBody>
          <a:bodyPr>
            <a:noAutofit/>
          </a:bodyPr>
          <a:lstStyle/>
          <a:p>
            <a:pPr marL="0" indent="0">
              <a:buNone/>
            </a:pPr>
            <a:r>
              <a:rPr lang="it-IT" sz="2800" dirty="0" smtClean="0">
                <a:solidFill>
                  <a:schemeClr val="tx1">
                    <a:lumMod val="75000"/>
                    <a:lumOff val="25000"/>
                  </a:schemeClr>
                </a:solidFill>
                <a:latin typeface="Agency FB" pitchFamily="34" charset="0"/>
              </a:rPr>
              <a:t>La certificazione delle competenze, oltre a presupporre una corretta e diffusa cultura della valutazione, richiede un’azione didattica incisiva e specifica</a:t>
            </a:r>
            <a:endParaRPr lang="it-IT" sz="2800" dirty="0">
              <a:solidFill>
                <a:schemeClr val="tx1">
                  <a:lumMod val="75000"/>
                  <a:lumOff val="25000"/>
                </a:schemeClr>
              </a:solidFill>
              <a:latin typeface="Agency FB" pitchFamily="34" charset="0"/>
            </a:endParaRPr>
          </a:p>
        </p:txBody>
      </p:sp>
      <p:sp>
        <p:nvSpPr>
          <p:cNvPr id="4" name="Segnaposto data 3"/>
          <p:cNvSpPr>
            <a:spLocks noGrp="1"/>
          </p:cNvSpPr>
          <p:nvPr>
            <p:ph type="dt" sz="half" idx="10"/>
          </p:nvPr>
        </p:nvSpPr>
        <p:spPr>
          <a:xfrm>
            <a:off x="251520" y="6592267"/>
            <a:ext cx="2133600" cy="365125"/>
          </a:xfrm>
        </p:spPr>
        <p:txBody>
          <a:bodyPr/>
          <a:lstStyle/>
          <a:p>
            <a:r>
              <a:rPr lang="it-IT" dirty="0" smtClean="0"/>
              <a:t>26/11/2014</a:t>
            </a:r>
            <a:endParaRPr lang="it-IT" dirty="0"/>
          </a:p>
        </p:txBody>
      </p:sp>
      <p:sp>
        <p:nvSpPr>
          <p:cNvPr id="5" name="Segnaposto piè di pagina 4"/>
          <p:cNvSpPr>
            <a:spLocks noGrp="1"/>
          </p:cNvSpPr>
          <p:nvPr>
            <p:ph type="ftr" sz="quarter" idx="11"/>
          </p:nvPr>
        </p:nvSpPr>
        <p:spPr>
          <a:xfrm>
            <a:off x="2918520" y="6592267"/>
            <a:ext cx="2895600" cy="365125"/>
          </a:xfrm>
        </p:spPr>
        <p:txBody>
          <a:bodyPr/>
          <a:lstStyle/>
          <a:p>
            <a:r>
              <a:rPr lang="it-IT" smtClean="0"/>
              <a:t>a cura di Mariella Spinosi</a:t>
            </a:r>
            <a:endParaRPr lang="it-IT"/>
          </a:p>
        </p:txBody>
      </p:sp>
      <p:sp>
        <p:nvSpPr>
          <p:cNvPr id="6" name="Segnaposto numero diapositiva 5"/>
          <p:cNvSpPr>
            <a:spLocks noGrp="1"/>
          </p:cNvSpPr>
          <p:nvPr>
            <p:ph type="sldNum" sz="quarter" idx="12"/>
          </p:nvPr>
        </p:nvSpPr>
        <p:spPr>
          <a:xfrm>
            <a:off x="6347520" y="6448251"/>
            <a:ext cx="2133600" cy="365125"/>
          </a:xfrm>
        </p:spPr>
        <p:txBody>
          <a:bodyPr/>
          <a:lstStyle/>
          <a:p>
            <a:fld id="{8180207A-DDD6-447D-82E4-1722B955657B}" type="slidenum">
              <a:rPr lang="it-IT" smtClean="0"/>
              <a:pPr/>
              <a:t>8</a:t>
            </a:fld>
            <a:endParaRPr lang="it-IT" dirty="0"/>
          </a:p>
        </p:txBody>
      </p:sp>
      <p:sp>
        <p:nvSpPr>
          <p:cNvPr id="7" name="Segnaposto contenuto 2"/>
          <p:cNvSpPr txBox="1">
            <a:spLocks/>
          </p:cNvSpPr>
          <p:nvPr/>
        </p:nvSpPr>
        <p:spPr>
          <a:xfrm>
            <a:off x="4572000" y="2348880"/>
            <a:ext cx="4572000" cy="2232248"/>
          </a:xfrm>
          <a:prstGeom prst="rect">
            <a:avLst/>
          </a:prstGeom>
        </p:spPr>
        <p:txBody>
          <a:bodyPr vert="horz" lIns="91440" tIns="45720" rIns="91440" bIns="45720" rtlCol="0">
            <a:noAutofit/>
          </a:bodyPr>
          <a:lstStyle/>
          <a:p>
            <a:r>
              <a:rPr lang="it-IT" sz="2200" spc="-50" dirty="0" smtClean="0">
                <a:solidFill>
                  <a:schemeClr val="bg1"/>
                </a:solidFill>
                <a:latin typeface="Agency FB" pitchFamily="34" charset="0"/>
              </a:rPr>
              <a:t>Se l’oggetto da valutare è complesso, altrettanto complesso dovrà essere il processo di valutazione: non un momento circoscritto ed isolato, ma prolungato nel tempo e con azioni osservative sistematiche, utilizzo di strumenti </a:t>
            </a:r>
            <a:r>
              <a:rPr lang="it-IT" sz="2200" spc="-50" dirty="0" err="1" smtClean="0">
                <a:solidFill>
                  <a:schemeClr val="bg1"/>
                </a:solidFill>
                <a:latin typeface="Agency FB" pitchFamily="34" charset="0"/>
              </a:rPr>
              <a:t>adeguatti</a:t>
            </a:r>
            <a:r>
              <a:rPr lang="it-IT" sz="2200" spc="-50" dirty="0" smtClean="0">
                <a:solidFill>
                  <a:schemeClr val="bg1"/>
                </a:solidFill>
                <a:latin typeface="Agency FB" pitchFamily="34" charset="0"/>
              </a:rPr>
              <a:t> [</a:t>
            </a:r>
            <a:r>
              <a:rPr lang="it-IT" sz="2200" b="1" spc="-50" dirty="0" smtClean="0">
                <a:solidFill>
                  <a:schemeClr val="bg1"/>
                </a:solidFill>
                <a:latin typeface="Agency FB" pitchFamily="34" charset="0"/>
              </a:rPr>
              <a:t>compiti in situazione, su problema, su </a:t>
            </a:r>
            <a:r>
              <a:rPr lang="it-IT" sz="2200" b="1" spc="-50" dirty="0" err="1" smtClean="0">
                <a:solidFill>
                  <a:schemeClr val="bg1"/>
                </a:solidFill>
                <a:latin typeface="Agency FB" pitchFamily="34" charset="0"/>
              </a:rPr>
              <a:t>progetto</a:t>
            </a:r>
            <a:r>
              <a:rPr lang="it-IT" sz="2200" spc="-50" dirty="0" err="1" smtClean="0">
                <a:solidFill>
                  <a:schemeClr val="bg1"/>
                </a:solidFill>
                <a:latin typeface="Agency FB" pitchFamily="34" charset="0"/>
              </a:rPr>
              <a:t>…</a:t>
            </a:r>
            <a:r>
              <a:rPr lang="it-IT" sz="2200" spc="-50" dirty="0" smtClean="0">
                <a:solidFill>
                  <a:schemeClr val="bg1"/>
                </a:solidFill>
                <a:latin typeface="Agency FB" pitchFamily="34" charset="0"/>
              </a:rPr>
              <a:t>]</a:t>
            </a:r>
            <a:endParaRPr lang="it-IT" sz="2200" spc="-50" dirty="0">
              <a:solidFill>
                <a:schemeClr val="bg1"/>
              </a:solidFill>
              <a:latin typeface="Agency FB" pitchFamily="34" charset="0"/>
            </a:endParaRPr>
          </a:p>
        </p:txBody>
      </p:sp>
      <p:sp>
        <p:nvSpPr>
          <p:cNvPr id="8" name="Segnaposto contenuto 2"/>
          <p:cNvSpPr txBox="1">
            <a:spLocks/>
          </p:cNvSpPr>
          <p:nvPr/>
        </p:nvSpPr>
        <p:spPr>
          <a:xfrm>
            <a:off x="108520" y="5085184"/>
            <a:ext cx="5672288" cy="1584176"/>
          </a:xfrm>
          <a:prstGeom prst="rect">
            <a:avLst/>
          </a:prstGeom>
        </p:spPr>
        <p:txBody>
          <a:bodyPr vert="horz" lIns="91440" tIns="45720" rIns="91440" bIns="45720" rtlCol="0">
            <a:noAutofit/>
          </a:bodyPr>
          <a:lstStyle/>
          <a:p>
            <a:r>
              <a:rPr lang="it-IT" sz="2200" dirty="0" smtClean="0">
                <a:solidFill>
                  <a:schemeClr val="accent2">
                    <a:lumMod val="75000"/>
                  </a:schemeClr>
                </a:solidFill>
                <a:latin typeface="Agency FB" pitchFamily="34" charset="0"/>
              </a:rPr>
              <a:t>Essa non può limitarsi ad un approccio solo disciplinare. Quindi la necessità dell’uso delle </a:t>
            </a:r>
            <a:r>
              <a:rPr lang="it-IT" sz="2200" b="1" dirty="0" smtClean="0">
                <a:solidFill>
                  <a:schemeClr val="accent2">
                    <a:lumMod val="75000"/>
                  </a:schemeClr>
                </a:solidFill>
                <a:latin typeface="Agency FB" pitchFamily="34" charset="0"/>
              </a:rPr>
              <a:t>didattiche attive </a:t>
            </a:r>
            <a:r>
              <a:rPr lang="it-IT" sz="2200" dirty="0" smtClean="0">
                <a:solidFill>
                  <a:schemeClr val="accent2">
                    <a:lumMod val="75000"/>
                  </a:schemeClr>
                </a:solidFill>
                <a:latin typeface="Agency FB" pitchFamily="34" charset="0"/>
              </a:rPr>
              <a:t>[</a:t>
            </a:r>
            <a:r>
              <a:rPr lang="it-IT" sz="2200" dirty="0" err="1" smtClean="0">
                <a:solidFill>
                  <a:schemeClr val="accent2">
                    <a:lumMod val="75000"/>
                  </a:schemeClr>
                </a:solidFill>
                <a:latin typeface="Agency FB" pitchFamily="34" charset="0"/>
              </a:rPr>
              <a:t>laboratoriale</a:t>
            </a:r>
            <a:r>
              <a:rPr lang="it-IT" sz="2200" dirty="0" smtClean="0">
                <a:solidFill>
                  <a:schemeClr val="accent2">
                    <a:lumMod val="75000"/>
                  </a:schemeClr>
                </a:solidFill>
                <a:latin typeface="Agency FB" pitchFamily="34" charset="0"/>
              </a:rPr>
              <a:t>, cooperative </a:t>
            </a:r>
            <a:r>
              <a:rPr lang="it-IT" sz="2200" dirty="0" err="1" smtClean="0">
                <a:solidFill>
                  <a:schemeClr val="accent2">
                    <a:lumMod val="75000"/>
                  </a:schemeClr>
                </a:solidFill>
                <a:latin typeface="Agency FB" pitchFamily="34" charset="0"/>
              </a:rPr>
              <a:t>learning</a:t>
            </a:r>
            <a:r>
              <a:rPr lang="it-IT" sz="2200" dirty="0" smtClean="0">
                <a:solidFill>
                  <a:schemeClr val="accent2">
                    <a:lumMod val="75000"/>
                  </a:schemeClr>
                </a:solidFill>
                <a:latin typeface="Agency FB" pitchFamily="34" charset="0"/>
              </a:rPr>
              <a:t>, giochi di simulazione, </a:t>
            </a:r>
            <a:r>
              <a:rPr lang="it-IT" sz="2200" dirty="0" err="1" smtClean="0">
                <a:solidFill>
                  <a:schemeClr val="accent2">
                    <a:lumMod val="75000"/>
                  </a:schemeClr>
                </a:solidFill>
                <a:latin typeface="Agency FB" pitchFamily="34" charset="0"/>
              </a:rPr>
              <a:t>flipped</a:t>
            </a:r>
            <a:r>
              <a:rPr lang="it-IT" sz="2200" dirty="0" smtClean="0">
                <a:solidFill>
                  <a:schemeClr val="accent2">
                    <a:lumMod val="75000"/>
                  </a:schemeClr>
                </a:solidFill>
                <a:latin typeface="Agency FB" pitchFamily="34" charset="0"/>
              </a:rPr>
              <a:t> </a:t>
            </a:r>
            <a:r>
              <a:rPr lang="it-IT" sz="2200" dirty="0" err="1" smtClean="0">
                <a:solidFill>
                  <a:schemeClr val="accent2">
                    <a:lumMod val="75000"/>
                  </a:schemeClr>
                </a:solidFill>
                <a:latin typeface="Agency FB" pitchFamily="34" charset="0"/>
              </a:rPr>
              <a:t>classrooom</a:t>
            </a:r>
            <a:r>
              <a:rPr lang="it-IT" sz="2200" dirty="0" smtClean="0">
                <a:solidFill>
                  <a:schemeClr val="accent2">
                    <a:lumMod val="75000"/>
                  </a:schemeClr>
                </a:solidFill>
                <a:latin typeface="Agency FB" pitchFamily="34" charset="0"/>
              </a:rPr>
              <a:t>, cooperative </a:t>
            </a:r>
            <a:r>
              <a:rPr lang="it-IT" sz="2200" dirty="0" err="1" smtClean="0">
                <a:solidFill>
                  <a:schemeClr val="accent2">
                    <a:lumMod val="75000"/>
                  </a:schemeClr>
                </a:solidFill>
                <a:latin typeface="Agency FB" pitchFamily="34" charset="0"/>
              </a:rPr>
              <a:t>serving</a:t>
            </a:r>
            <a:r>
              <a:rPr lang="it-IT" sz="2200" dirty="0" smtClean="0">
                <a:solidFill>
                  <a:schemeClr val="accent2">
                    <a:lumMod val="75000"/>
                  </a:schemeClr>
                </a:solidFill>
                <a:latin typeface="Agency FB" pitchFamily="34" charset="0"/>
              </a:rPr>
              <a:t>, </a:t>
            </a:r>
            <a:r>
              <a:rPr lang="it-IT" sz="2200" dirty="0" err="1" smtClean="0">
                <a:solidFill>
                  <a:schemeClr val="accent2">
                    <a:lumMod val="75000"/>
                  </a:schemeClr>
                </a:solidFill>
                <a:latin typeface="Agency FB" pitchFamily="34" charset="0"/>
              </a:rPr>
              <a:t>peer</a:t>
            </a:r>
            <a:r>
              <a:rPr lang="it-IT" sz="2200" dirty="0" smtClean="0">
                <a:solidFill>
                  <a:schemeClr val="accent2">
                    <a:lumMod val="75000"/>
                  </a:schemeClr>
                </a:solidFill>
                <a:latin typeface="Agency FB" pitchFamily="34" charset="0"/>
              </a:rPr>
              <a:t> </a:t>
            </a:r>
            <a:r>
              <a:rPr lang="it-IT" sz="2200" dirty="0" err="1" smtClean="0">
                <a:solidFill>
                  <a:schemeClr val="accent2">
                    <a:lumMod val="75000"/>
                  </a:schemeClr>
                </a:solidFill>
                <a:latin typeface="Agency FB" pitchFamily="34" charset="0"/>
              </a:rPr>
              <a:t>education…</a:t>
            </a:r>
            <a:r>
              <a:rPr lang="it-IT" sz="2200" dirty="0" smtClean="0">
                <a:solidFill>
                  <a:schemeClr val="accent2">
                    <a:lumMod val="75000"/>
                  </a:schemeClr>
                </a:solidFill>
                <a:latin typeface="Agency FB" pitchFamily="34" charset="0"/>
              </a:rPr>
              <a:t>]</a:t>
            </a:r>
            <a:endParaRPr lang="it-IT" sz="2200" dirty="0">
              <a:solidFill>
                <a:schemeClr val="accent2">
                  <a:lumMod val="75000"/>
                </a:schemeClr>
              </a:solidFill>
              <a:latin typeface="Agency FB" pitchFamily="34" charset="0"/>
            </a:endParaRPr>
          </a:p>
        </p:txBody>
      </p:sp>
      <p:sp>
        <p:nvSpPr>
          <p:cNvPr id="9" name="Rettangolo 8"/>
          <p:cNvSpPr/>
          <p:nvPr/>
        </p:nvSpPr>
        <p:spPr>
          <a:xfrm>
            <a:off x="108520" y="1772816"/>
            <a:ext cx="9035480" cy="646331"/>
          </a:xfrm>
          <a:prstGeom prst="rect">
            <a:avLst/>
          </a:prstGeom>
        </p:spPr>
        <p:txBody>
          <a:bodyPr wrap="square">
            <a:spAutoFit/>
          </a:bodyPr>
          <a:lstStyle/>
          <a:p>
            <a:r>
              <a:rPr lang="it-IT" sz="3600" dirty="0" smtClean="0">
                <a:solidFill>
                  <a:schemeClr val="accent3">
                    <a:lumMod val="50000"/>
                  </a:schemeClr>
                </a:solidFill>
                <a:latin typeface="Agency FB" pitchFamily="34" charset="0"/>
              </a:rPr>
              <a:t>Prima di certificare, bisogna </a:t>
            </a:r>
            <a:r>
              <a:rPr lang="it-IT" sz="3600" b="1" dirty="0" smtClean="0">
                <a:solidFill>
                  <a:schemeClr val="accent3">
                    <a:lumMod val="50000"/>
                  </a:schemeClr>
                </a:solidFill>
                <a:latin typeface="Agency FB" pitchFamily="34" charset="0"/>
              </a:rPr>
              <a:t>valutare</a:t>
            </a:r>
            <a:r>
              <a:rPr lang="it-IT" sz="3600" dirty="0" smtClean="0">
                <a:solidFill>
                  <a:schemeClr val="accent3">
                    <a:lumMod val="50000"/>
                  </a:schemeClr>
                </a:solidFill>
                <a:latin typeface="Agency FB" pitchFamily="34" charset="0"/>
              </a:rPr>
              <a:t>. Come?</a:t>
            </a:r>
            <a:endParaRPr lang="it-IT" sz="3600" dirty="0">
              <a:solidFill>
                <a:schemeClr val="accent3">
                  <a:lumMod val="50000"/>
                </a:schemeClr>
              </a:solidFill>
            </a:endParaRPr>
          </a:p>
        </p:txBody>
      </p:sp>
      <p:pic>
        <p:nvPicPr>
          <p:cNvPr id="7172" name="Picture 4" descr="http://celt.ust.hk/files/intro_fig01.jpg"/>
          <p:cNvPicPr>
            <a:picLocks noChangeAspect="1" noChangeArrowheads="1"/>
          </p:cNvPicPr>
          <p:nvPr/>
        </p:nvPicPr>
        <p:blipFill>
          <a:blip r:embed="rId2" cstate="print"/>
          <a:srcRect/>
          <a:stretch>
            <a:fillRect/>
          </a:stretch>
        </p:blipFill>
        <p:spPr bwMode="auto">
          <a:xfrm>
            <a:off x="5508104" y="4869161"/>
            <a:ext cx="3635896" cy="1988840"/>
          </a:xfrm>
          <a:prstGeom prst="rect">
            <a:avLst/>
          </a:prstGeom>
          <a:noFill/>
        </p:spPr>
      </p:pic>
      <p:sp>
        <p:nvSpPr>
          <p:cNvPr id="13" name="Rettangolo 12"/>
          <p:cNvSpPr/>
          <p:nvPr/>
        </p:nvSpPr>
        <p:spPr>
          <a:xfrm>
            <a:off x="5652120" y="501317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8100392" y="5013176"/>
            <a:ext cx="8640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08520" y="4581128"/>
            <a:ext cx="9035480" cy="584775"/>
          </a:xfrm>
          <a:prstGeom prst="rect">
            <a:avLst/>
          </a:prstGeom>
        </p:spPr>
        <p:txBody>
          <a:bodyPr wrap="square">
            <a:spAutoFit/>
          </a:bodyPr>
          <a:lstStyle/>
          <a:p>
            <a:r>
              <a:rPr lang="it-IT" sz="3200" spc="-80" dirty="0" smtClean="0">
                <a:solidFill>
                  <a:schemeClr val="accent2">
                    <a:lumMod val="75000"/>
                  </a:schemeClr>
                </a:solidFill>
                <a:latin typeface="Agency FB" pitchFamily="34" charset="0"/>
              </a:rPr>
              <a:t>Una buona valutazione presuppone una </a:t>
            </a:r>
            <a:r>
              <a:rPr lang="it-IT" sz="3200" b="1" spc="-80" dirty="0" smtClean="0">
                <a:solidFill>
                  <a:schemeClr val="accent2">
                    <a:lumMod val="75000"/>
                  </a:schemeClr>
                </a:solidFill>
                <a:latin typeface="Agency FB" pitchFamily="34" charset="0"/>
              </a:rPr>
              <a:t>buona azione didattica</a:t>
            </a:r>
            <a:r>
              <a:rPr lang="it-IT" sz="3200" spc="-80" dirty="0" smtClean="0">
                <a:solidFill>
                  <a:schemeClr val="accent2">
                    <a:lumMod val="75000"/>
                  </a:schemeClr>
                </a:solidFill>
                <a:latin typeface="Agency FB" pitchFamily="34" charset="0"/>
              </a:rPr>
              <a:t>. Quale? </a:t>
            </a:r>
            <a:endParaRPr lang="it-IT" sz="3200" spc="-80" dirty="0">
              <a:solidFill>
                <a:schemeClr val="accent2">
                  <a:lumMod val="75000"/>
                </a:schemeClr>
              </a:solidFill>
            </a:endParaRPr>
          </a:p>
        </p:txBody>
      </p:sp>
      <p:pic>
        <p:nvPicPr>
          <p:cNvPr id="7174" name="Picture 6" descr="http://www.assodidatticamuseale.it/ADM/Uploads/est_atm_in_classe.JPG"/>
          <p:cNvPicPr>
            <a:picLocks noChangeAspect="1" noChangeArrowheads="1"/>
          </p:cNvPicPr>
          <p:nvPr/>
        </p:nvPicPr>
        <p:blipFill>
          <a:blip r:embed="rId3" cstate="print"/>
          <a:srcRect/>
          <a:stretch>
            <a:fillRect/>
          </a:stretch>
        </p:blipFill>
        <p:spPr bwMode="auto">
          <a:xfrm>
            <a:off x="0" y="2420888"/>
            <a:ext cx="4427984" cy="2053357"/>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ainingrx.org/wp-content/uploads/2013/06/asses-vs-eval_flowers.jpg"/>
          <p:cNvPicPr>
            <a:picLocks noChangeAspect="1" noChangeArrowheads="1"/>
          </p:cNvPicPr>
          <p:nvPr/>
        </p:nvPicPr>
        <p:blipFill>
          <a:blip r:embed="rId2" cstate="print"/>
          <a:srcRect/>
          <a:stretch>
            <a:fillRect/>
          </a:stretch>
        </p:blipFill>
        <p:spPr bwMode="auto">
          <a:xfrm>
            <a:off x="0" y="-27384"/>
            <a:ext cx="9144000" cy="7096760"/>
          </a:xfrm>
          <a:prstGeom prst="rect">
            <a:avLst/>
          </a:prstGeom>
          <a:noFill/>
        </p:spPr>
      </p:pic>
      <p:sp>
        <p:nvSpPr>
          <p:cNvPr id="3" name="Rettangolo 2"/>
          <p:cNvSpPr/>
          <p:nvPr/>
        </p:nvSpPr>
        <p:spPr>
          <a:xfrm>
            <a:off x="4644008" y="0"/>
            <a:ext cx="4104456"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000" dirty="0">
              <a:solidFill>
                <a:srgbClr val="B8003D"/>
              </a:solidFill>
              <a:latin typeface="Aharoni" pitchFamily="2" charset="-79"/>
              <a:cs typeface="Aharoni" pitchFamily="2" charset="-79"/>
            </a:endParaRPr>
          </a:p>
        </p:txBody>
      </p:sp>
      <p:sp>
        <p:nvSpPr>
          <p:cNvPr id="4" name="Segnaposto data 3"/>
          <p:cNvSpPr>
            <a:spLocks noGrp="1"/>
          </p:cNvSpPr>
          <p:nvPr>
            <p:ph type="dt" sz="half" idx="10"/>
          </p:nvPr>
        </p:nvSpPr>
        <p:spPr/>
        <p:txBody>
          <a:bodyPr/>
          <a:lstStyle/>
          <a:p>
            <a:r>
              <a:rPr lang="it-IT" smtClean="0"/>
              <a:t>26/11/2014</a:t>
            </a:r>
            <a:endParaRPr lang="it-IT"/>
          </a:p>
        </p:txBody>
      </p:sp>
      <p:sp>
        <p:nvSpPr>
          <p:cNvPr id="7" name="Segnaposto numero diapositiva 6"/>
          <p:cNvSpPr>
            <a:spLocks noGrp="1"/>
          </p:cNvSpPr>
          <p:nvPr>
            <p:ph type="sldNum" sz="quarter" idx="12"/>
          </p:nvPr>
        </p:nvSpPr>
        <p:spPr/>
        <p:txBody>
          <a:bodyPr/>
          <a:lstStyle/>
          <a:p>
            <a:fld id="{8180207A-DDD6-447D-82E4-1722B955657B}" type="slidenum">
              <a:rPr lang="it-IT" smtClean="0"/>
              <a:pPr/>
              <a:t>9</a:t>
            </a:fld>
            <a:endParaRPr lang="it-IT"/>
          </a:p>
        </p:txBody>
      </p:sp>
      <p:sp>
        <p:nvSpPr>
          <p:cNvPr id="9" name="Rettangolo 8"/>
          <p:cNvSpPr/>
          <p:nvPr/>
        </p:nvSpPr>
        <p:spPr>
          <a:xfrm>
            <a:off x="0" y="0"/>
            <a:ext cx="4644008" cy="7029400"/>
          </a:xfrm>
          <a:prstGeom prst="rect">
            <a:avLst/>
          </a:prstGeom>
          <a:solidFill>
            <a:srgbClr val="0082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79512" y="605001"/>
            <a:ext cx="3709990" cy="5632311"/>
          </a:xfrm>
          <a:prstGeom prst="rect">
            <a:avLst/>
          </a:prstGeom>
          <a:solidFill>
            <a:srgbClr val="0082B0"/>
          </a:solidFill>
        </p:spPr>
        <p:txBody>
          <a:bodyPr wrap="square" rtlCol="0">
            <a:spAutoFit/>
          </a:bodyPr>
          <a:lstStyle/>
          <a:p>
            <a:r>
              <a:rPr lang="it-IT" sz="7200" dirty="0" smtClean="0">
                <a:solidFill>
                  <a:schemeClr val="bg1"/>
                </a:solidFill>
                <a:latin typeface="Agency FB" pitchFamily="34" charset="0"/>
              </a:rPr>
              <a:t>Non costituisce solo un attestato finale</a:t>
            </a:r>
            <a:endParaRPr lang="it-IT" sz="7200" dirty="0">
              <a:solidFill>
                <a:schemeClr val="bg1"/>
              </a:solidFill>
              <a:latin typeface="Agency FB" pitchFamily="34" charset="0"/>
            </a:endParaRPr>
          </a:p>
        </p:txBody>
      </p:sp>
      <p:sp>
        <p:nvSpPr>
          <p:cNvPr id="6" name="Segnaposto piè di pagina 5"/>
          <p:cNvSpPr>
            <a:spLocks noGrp="1"/>
          </p:cNvSpPr>
          <p:nvPr>
            <p:ph type="ftr" sz="quarter" idx="11"/>
          </p:nvPr>
        </p:nvSpPr>
        <p:spPr/>
        <p:txBody>
          <a:bodyPr/>
          <a:lstStyle/>
          <a:p>
            <a:r>
              <a:rPr lang="it-IT" dirty="0" smtClean="0">
                <a:solidFill>
                  <a:schemeClr val="tx1"/>
                </a:solidFill>
              </a:rPr>
              <a:t>a cura di Mariella Spinosi</a:t>
            </a:r>
            <a:endParaRPr lang="it-IT" dirty="0">
              <a:solidFill>
                <a:schemeClr val="tx1"/>
              </a:solidFill>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4334</TotalTime>
  <Words>3686</Words>
  <Application>Microsoft Office PowerPoint</Application>
  <PresentationFormat>Presentazione su schermo (4:3)</PresentationFormat>
  <Paragraphs>540</Paragraphs>
  <Slides>47</Slides>
  <Notes>0</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Tema di Office</vt:lpstr>
      <vt:lpstr>Presentazione standard di PowerPoint</vt:lpstr>
      <vt:lpstr>Che cos’è il documento di certificazione [dalle Linee guida] </vt:lpstr>
      <vt:lpstr>Quando si rilascia La scuola lo rilascia alla fine della classe quinta di scuola primaria e alla fine della classe terza di scuola secondaria di primo grado. </vt:lpstr>
      <vt:lpstr>Glossario con la definizione di 16 termini [All. 2 alle Linee guida]</vt:lpstr>
      <vt:lpstr>La certificazione delle competenze è una… [dal glossario, Linee guida] </vt:lpstr>
      <vt:lpstr>La procedura di certificazione … [dal glossario, Linee guida] </vt:lpstr>
      <vt:lpstr>Presupposti [dalle Linee guida]</vt:lpstr>
      <vt:lpstr>Certificare sì, ma…</vt:lpstr>
      <vt:lpstr>Presentazione standard di PowerPoint</vt:lpstr>
      <vt:lpstr>Presentazione standard di PowerPoint</vt:lpstr>
      <vt:lpstr>Presentazione standard di PowerPoint</vt:lpstr>
      <vt:lpstr>Strategie per migliorare</vt:lpstr>
      <vt:lpstr>Presentazione standard di PowerPoint</vt:lpstr>
      <vt:lpstr>Presentazione standard di PowerPoint</vt:lpstr>
      <vt:lpstr>Presentazione standard di PowerPoint</vt:lpstr>
      <vt:lpstr>CERTIFICAZIONE  DELLE COMPETENZE AL TERMINE  DELLA SCUOLA PRIMARIA E AL TERMINE DEL PRIMO CICLO D’ISTRUZIONE</vt:lpstr>
      <vt:lpstr>Il Dirigente Scolastico Visti gli atti d’ufficio relativi alle valutazioni espresse dagli insegnanti di classe al termine della quinta classe della scuola primaria, tenuto conto del percorso scolastico quinquennale</vt:lpstr>
      <vt:lpstr>Il Dirigente Scolastico Visti gli atti d’ufficio relativi alle valutazioni espresse dagli insegnanti di classe al termine della quinta classe della scuola primaria, tenuto conto del percorso scolastico quinquennale</vt:lpstr>
      <vt:lpstr>Integrazione tra Profilo/Competenze/discipline/livello: esempio</vt:lpstr>
      <vt:lpstr>Articolazione del profilo di competenza</vt:lpstr>
      <vt:lpstr>Articolazione del profilo di competenza</vt:lpstr>
      <vt:lpstr>Tredicesimo aspetto del profilo per la primaria</vt:lpstr>
      <vt:lpstr>Tredicesimo aspetto del profilo per la scuola secondaria di primo grado</vt:lpstr>
      <vt:lpstr>Orientamento</vt:lpstr>
      <vt:lpstr>Quale differenza dei 12 profili di competenza, tra quelli per la scuola primaria e quelli di fine ciclo?</vt:lpstr>
      <vt:lpstr>Presentazione standard di PowerPoint</vt:lpstr>
      <vt:lpstr>Quale differenza dei 12 profili di competenza, tra quelli per la scuola primaria e quelli di fine ciclo?</vt:lpstr>
      <vt:lpstr>Quale differenza dei 12 profili di competenza, tra quelli per la scuola primaria e quelli di fine ciclo?</vt:lpstr>
      <vt:lpstr>Quale differenza dei 12 profili di competenza, tra quelli per la scuola primaria e quelli di fine ciclo?</vt:lpstr>
      <vt:lpstr>Quale differenza dei 12 profili di competenza, tra quelli per la scuola primaria e quelli di fine ciclo?</vt:lpstr>
      <vt:lpstr>Quale differenza dei 12 profili di competenza, tra quelli per la scuola primaria e quelli di fine ciclo?</vt:lpstr>
      <vt:lpstr>Quale differenza dei 12 profili di competenza, tra quelli per la scuola primaria e quelli di fine ciclo?</vt:lpstr>
      <vt:lpstr>Quale differenza dei 12 profili di competenza, tra quelli per la scuola primaria e quelli di fine ciclo?</vt:lpstr>
      <vt:lpstr>Quale differenza dei 12 profili di competenza, tra quelli per la scuola primaria e quelli di fine ciclo?</vt:lpstr>
      <vt:lpstr>Quale differenza dei 12 profili di competenza, tra quelli per la scuola primaria e quelli di fine ciclo?</vt:lpstr>
      <vt:lpstr>Quale differenza dei 12 profili di competenza, tra quelli per la scuola primaria e quelli di fine ciclo?</vt:lpstr>
      <vt:lpstr>Possiamo dare un nome ai dodici punti che costituiscono gli elementi del profilo da certificare?</vt:lpstr>
      <vt:lpstr>Rapporto tra profilo e elementi da certificare</vt:lpstr>
      <vt:lpstr>Rapporto tra aspetti del profilo da certificare e competenze chiave</vt:lpstr>
      <vt:lpstr>Presentazione standard di PowerPoint</vt:lpstr>
      <vt:lpstr>Rapporto tra aspetti del profilo da certificare e competenze chiave</vt:lpstr>
      <vt:lpstr>Rapporto tra aspetti del profilo da certificare e discipline</vt:lpstr>
      <vt:lpstr>Presentazione standard di PowerPoint</vt:lpstr>
      <vt:lpstr>Rapporto tra aspetti del profilo da certificare e le discipline</vt:lpstr>
      <vt:lpstr>Ma forse il senso è quanto richiamato dalle linee guida</vt:lpstr>
      <vt:lpstr>Le responsabilità delle scuole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valutazione in classe al fine del miglioramento”</dc:title>
  <dc:creator>spinosi</dc:creator>
  <cp:lastModifiedBy>MIUR</cp:lastModifiedBy>
  <cp:revision>638</cp:revision>
  <dcterms:created xsi:type="dcterms:W3CDTF">2014-10-17T13:52:06Z</dcterms:created>
  <dcterms:modified xsi:type="dcterms:W3CDTF">2014-12-09T13:22:16Z</dcterms:modified>
</cp:coreProperties>
</file>